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slide" Target="slides/slide3.xml"/><Relationship Id="rId10" Type="http://schemas.openxmlformats.org/officeDocument/2006/relationships/slide" Target="slides/slide4.xml"/><Relationship Id="rId11" Type="http://schemas.openxmlformats.org/officeDocument/2006/relationships/slide" Target="slides/slide5.xml"/><Relationship Id="rId12" Type="http://schemas.openxmlformats.org/officeDocument/2006/relationships/slide" Target="slides/slide6.xml"/><Relationship Id="rId13" Type="http://schemas.openxmlformats.org/officeDocument/2006/relationships/slide" Target="slides/slide7.xml"/><Relationship Id="rId14" Type="http://schemas.openxmlformats.org/officeDocument/2006/relationships/slide" Target="slides/slide8.xml"/><Relationship Id="rId15" Type="http://schemas.openxmlformats.org/officeDocument/2006/relationships/slide" Target="slides/slide9.xml"/><Relationship Id="rId16" Type="http://schemas.openxmlformats.org/officeDocument/2006/relationships/slide" Target="slides/slide10.xml"/><Relationship Id="rId17" Type="http://schemas.openxmlformats.org/officeDocument/2006/relationships/slide" Target="slides/slide11.xml"/><Relationship Id="rId18" Type="http://schemas.openxmlformats.org/officeDocument/2006/relationships/slide" Target="slides/slide12.xml"/><Relationship Id="rId19" Type="http://schemas.openxmlformats.org/officeDocument/2006/relationships/slide" Target="slides/slide13.xml"/><Relationship Id="rId20" Type="http://schemas.openxmlformats.org/officeDocument/2006/relationships/slide" Target="slides/slide14.xml"/><Relationship Id="rId21" Type="http://schemas.openxmlformats.org/officeDocument/2006/relationships/slide" Target="slides/slide15.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8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Oval 2"/>
          <p:cNvSpPr/>
          <p:nvPr/>
        </p:nvSpPr>
        <p:spPr>
          <a:xfrm>
            <a:off x="9692640" y="-1280160"/>
            <a:ext cx="3840480" cy="3840480"/>
          </a:xfrm>
          <a:prstGeom prst="ellipse">
            <a:avLst/>
          </a:prstGeom>
          <a:solidFill>
            <a:srgbClr val="065F4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640080"/>
            <a:ext cx="6400800" cy="457200"/>
          </a:xfrm>
          <a:prstGeom prst="rect">
            <a:avLst/>
          </a:prstGeom>
          <a:noFill/>
        </p:spPr>
        <p:txBody>
          <a:bodyPr wrap="square">
            <a:spAutoFit/>
          </a:bodyPr>
          <a:lstStyle/>
          <a:p>
            <a:pPr algn="l"/>
            <a:r>
              <a:rPr sz="1400" b="1">
                <a:solidFill>
                  <a:srgbClr val="10B981"/>
                </a:solidFill>
                <a:latin typeface="Plus Jakarta Sans"/>
              </a:rPr>
              <a:t>COMPETITIVE ANALYSIS  ·  EDITORIAL STYLE</a:t>
            </a:r>
          </a:p>
        </p:txBody>
      </p:sp>
      <p:sp>
        <p:nvSpPr>
          <p:cNvPr id="5" name="TextBox 4"/>
          <p:cNvSpPr txBox="1"/>
          <p:nvPr/>
        </p:nvSpPr>
        <p:spPr>
          <a:xfrm>
            <a:off x="731520" y="2377440"/>
            <a:ext cx="9601200" cy="2011680"/>
          </a:xfrm>
          <a:prstGeom prst="rect">
            <a:avLst/>
          </a:prstGeom>
          <a:noFill/>
        </p:spPr>
        <p:txBody>
          <a:bodyPr wrap="square">
            <a:spAutoFit/>
          </a:bodyPr>
          <a:lstStyle/>
          <a:p>
            <a:pPr algn="l"/>
            <a:r>
              <a:rPr sz="4000" b="1">
                <a:solidFill>
                  <a:srgbClr val="1F2937"/>
                </a:solidFill>
                <a:latin typeface="Plus Jakarta Sans"/>
              </a:rPr>
              <a:t>Competitive Analysis — Editorial Forest Sage Edition for Consumer Brand</a:t>
            </a:r>
          </a:p>
        </p:txBody>
      </p:sp>
      <p:sp>
        <p:nvSpPr>
          <p:cNvPr id="6" name="TextBox 5"/>
          <p:cNvSpPr txBox="1"/>
          <p:nvPr/>
        </p:nvSpPr>
        <p:spPr>
          <a:xfrm>
            <a:off x="731520" y="4480560"/>
            <a:ext cx="9601200" cy="1188720"/>
          </a:xfrm>
          <a:prstGeom prst="rect">
            <a:avLst/>
          </a:prstGeom>
          <a:noFill/>
        </p:spPr>
        <p:txBody>
          <a:bodyPr wrap="square">
            <a:spAutoFit/>
          </a:bodyPr>
          <a:lstStyle/>
          <a:p>
            <a:pPr algn="l"/>
            <a:r>
              <a:rPr sz="1600" b="0">
                <a:solidFill>
                  <a:srgbClr val="1F2937"/>
                </a:solidFill>
                <a:latin typeface="Plus Jakarta Sans"/>
              </a:rPr>
              <a:t>A editorial competitive analysis deck designed for consumer brand teams presenting to retail buyers and brand partners. The Forest Sage palette is tuned for screen and print, and the editorial layout system pre-paces the</a:t>
            </a:r>
          </a:p>
        </p:txBody>
      </p:sp>
      <p:sp>
        <p:nvSpPr>
          <p:cNvPr id="7" name="TextBox 6"/>
          <p:cNvSpPr txBox="1"/>
          <p:nvPr/>
        </p:nvSpPr>
        <p:spPr>
          <a:xfrm>
            <a:off x="731520" y="6126480"/>
            <a:ext cx="9144000" cy="457200"/>
          </a:xfrm>
          <a:prstGeom prst="rect">
            <a:avLst/>
          </a:prstGeom>
          <a:noFill/>
        </p:spPr>
        <p:txBody>
          <a:bodyPr wrap="square">
            <a:spAutoFit/>
          </a:bodyPr>
          <a:lstStyle/>
          <a:p>
            <a:pPr algn="l"/>
            <a:r>
              <a:rPr sz="1200" b="1">
                <a:solidFill>
                  <a:srgbClr val="10B981"/>
                </a:solidFill>
                <a:latin typeface="Plus Jakarta Sans"/>
              </a:rPr>
              <a:t>12 slides  ·  16:9 widescreen  ·  Slide Trove</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0B981"/>
                </a:solidFill>
                <a:latin typeface="Plus Jakarta Sans"/>
              </a:rPr>
              <a:t>08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Win/Loss Highlights</a:t>
            </a:r>
          </a:p>
        </p:txBody>
      </p:sp>
      <p:sp>
        <p:nvSpPr>
          <p:cNvPr id="6" name="Rounded Rectangle 5"/>
          <p:cNvSpPr/>
          <p:nvPr/>
        </p:nvSpPr>
        <p:spPr>
          <a:xfrm>
            <a:off x="731520" y="2286000"/>
            <a:ext cx="10424160" cy="3931920"/>
          </a:xfrm>
          <a:prstGeom prst="roundRect">
            <a:avLst/>
          </a:prstGeom>
          <a:solidFill>
            <a:srgbClr val="F7F8F4"/>
          </a:solidFill>
          <a:ln w="15875">
            <a:solidFill>
              <a:srgbClr val="065F4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win/loss highlights content.</a:t>
            </a:r>
          </a:p>
          <a:p>
            <a:r>
              <a:rPr sz="1200">
                <a:solidFill>
                  <a:srgbClr val="065F46"/>
                </a:solidFill>
              </a:rPr>
              <a:t>Themed for: Competitive Analysis · Editorial style · Forest Sage · Consumer Brand</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8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0B981"/>
                </a:solidFill>
                <a:latin typeface="Plus Jakarta Sans"/>
              </a:rPr>
              <a:t>09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Strategic Implications</a:t>
            </a:r>
          </a:p>
        </p:txBody>
      </p:sp>
      <p:sp>
        <p:nvSpPr>
          <p:cNvPr id="6" name="Rounded Rectangle 5"/>
          <p:cNvSpPr/>
          <p:nvPr/>
        </p:nvSpPr>
        <p:spPr>
          <a:xfrm>
            <a:off x="731520" y="2286000"/>
            <a:ext cx="10424160" cy="3931920"/>
          </a:xfrm>
          <a:prstGeom prst="roundRect">
            <a:avLst/>
          </a:prstGeom>
          <a:solidFill>
            <a:srgbClr val="FFFFFF"/>
          </a:solidFill>
          <a:ln w="15875">
            <a:solidFill>
              <a:srgbClr val="065F4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strategic implications content.</a:t>
            </a:r>
          </a:p>
          <a:p>
            <a:r>
              <a:rPr sz="1200">
                <a:solidFill>
                  <a:srgbClr val="065F46"/>
                </a:solidFill>
              </a:rPr>
              <a:t>Themed for: Competitive Analysis · Editorial style · Forest Sage · Consumer Brand</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0B981"/>
                </a:solidFill>
                <a:latin typeface="Plus Jakarta Sans"/>
              </a:rPr>
              <a:t>10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Recommendations</a:t>
            </a:r>
          </a:p>
        </p:txBody>
      </p:sp>
      <p:sp>
        <p:nvSpPr>
          <p:cNvPr id="6" name="Rounded Rectangle 5"/>
          <p:cNvSpPr/>
          <p:nvPr/>
        </p:nvSpPr>
        <p:spPr>
          <a:xfrm>
            <a:off x="731520" y="2286000"/>
            <a:ext cx="10424160" cy="3931920"/>
          </a:xfrm>
          <a:prstGeom prst="roundRect">
            <a:avLst/>
          </a:prstGeom>
          <a:solidFill>
            <a:srgbClr val="F7F8F4"/>
          </a:solidFill>
          <a:ln w="15875">
            <a:solidFill>
              <a:srgbClr val="065F4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recommendations content.</a:t>
            </a:r>
          </a:p>
          <a:p>
            <a:r>
              <a:rPr sz="1200">
                <a:solidFill>
                  <a:srgbClr val="065F46"/>
                </a:solidFill>
              </a:rPr>
              <a:t>Themed for: Competitive Analysis · Editorial style · Forest Sage · Consumer Brand</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8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0B981"/>
                </a:solidFill>
                <a:latin typeface="Plus Jakarta Sans"/>
              </a:rPr>
              <a:t>11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Risks</a:t>
            </a:r>
          </a:p>
        </p:txBody>
      </p:sp>
      <p:sp>
        <p:nvSpPr>
          <p:cNvPr id="6" name="Rounded Rectangle 5"/>
          <p:cNvSpPr/>
          <p:nvPr/>
        </p:nvSpPr>
        <p:spPr>
          <a:xfrm>
            <a:off x="731520" y="2286000"/>
            <a:ext cx="10424160" cy="3931920"/>
          </a:xfrm>
          <a:prstGeom prst="roundRect">
            <a:avLst/>
          </a:prstGeom>
          <a:solidFill>
            <a:srgbClr val="FFFFFF"/>
          </a:solidFill>
          <a:ln w="15875">
            <a:solidFill>
              <a:srgbClr val="065F4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risks content.</a:t>
            </a:r>
          </a:p>
          <a:p>
            <a:r>
              <a:rPr sz="1200">
                <a:solidFill>
                  <a:srgbClr val="065F46"/>
                </a:solidFill>
              </a:rPr>
              <a:t>Themed for: Competitive Analysis · Editorial style · Forest Sage · Consumer Brand</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0B981"/>
                </a:solidFill>
                <a:latin typeface="Plus Jakarta Sans"/>
              </a:rPr>
              <a:t>12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Next Steps</a:t>
            </a:r>
          </a:p>
        </p:txBody>
      </p:sp>
      <p:sp>
        <p:nvSpPr>
          <p:cNvPr id="6" name="Rounded Rectangle 5"/>
          <p:cNvSpPr/>
          <p:nvPr/>
        </p:nvSpPr>
        <p:spPr>
          <a:xfrm>
            <a:off x="731520" y="2286000"/>
            <a:ext cx="10424160" cy="3931920"/>
          </a:xfrm>
          <a:prstGeom prst="roundRect">
            <a:avLst/>
          </a:prstGeom>
          <a:solidFill>
            <a:srgbClr val="F7F8F4"/>
          </a:solidFill>
          <a:ln w="15875">
            <a:solidFill>
              <a:srgbClr val="065F4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next steps content.</a:t>
            </a:r>
          </a:p>
          <a:p>
            <a:r>
              <a:rPr sz="1200">
                <a:solidFill>
                  <a:srgbClr val="065F46"/>
                </a:solidFill>
              </a:rPr>
              <a:t>Themed for: Competitive Analysis · Editorial style · Forest Sage · Consumer Brand</a:t>
            </a: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65F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731520" y="2926080"/>
            <a:ext cx="10058400" cy="914400"/>
          </a:xfrm>
          <a:prstGeom prst="rect">
            <a:avLst/>
          </a:prstGeom>
          <a:noFill/>
        </p:spPr>
        <p:txBody>
          <a:bodyPr wrap="square">
            <a:spAutoFit/>
          </a:bodyPr>
          <a:lstStyle/>
          <a:p>
            <a:pPr algn="l"/>
            <a:r>
              <a:rPr sz="3600" b="1">
                <a:solidFill>
                  <a:srgbClr val="FFFFFF"/>
                </a:solidFill>
                <a:latin typeface="Plus Jakarta Sans"/>
              </a:rPr>
              <a:t>Thank you</a:t>
            </a:r>
          </a:p>
        </p:txBody>
      </p:sp>
      <p:sp>
        <p:nvSpPr>
          <p:cNvPr id="4" name="TextBox 3"/>
          <p:cNvSpPr txBox="1"/>
          <p:nvPr/>
        </p:nvSpPr>
        <p:spPr>
          <a:xfrm>
            <a:off x="731520" y="3840480"/>
            <a:ext cx="10058400" cy="548640"/>
          </a:xfrm>
          <a:prstGeom prst="rect">
            <a:avLst/>
          </a:prstGeom>
          <a:noFill/>
        </p:spPr>
        <p:txBody>
          <a:bodyPr wrap="square">
            <a:spAutoFit/>
          </a:bodyPr>
          <a:lstStyle/>
          <a:p>
            <a:pPr algn="l"/>
            <a:r>
              <a:rPr sz="1600" b="0">
                <a:solidFill>
                  <a:srgbClr val="FFFFFF"/>
                </a:solidFill>
                <a:latin typeface="Plus Jakarta Sans"/>
              </a:rPr>
              <a:t>Competitive Analysis — Editorial Forest Sage Edition for Consumer Brand</a:t>
            </a:r>
          </a:p>
        </p:txBody>
      </p:sp>
      <p:sp>
        <p:nvSpPr>
          <p:cNvPr id="5" name="TextBox 4"/>
          <p:cNvSpPr txBox="1"/>
          <p:nvPr/>
        </p:nvSpPr>
        <p:spPr>
          <a:xfrm>
            <a:off x="731520" y="6217920"/>
            <a:ext cx="10058400" cy="457200"/>
          </a:xfrm>
          <a:prstGeom prst="rect">
            <a:avLst/>
          </a:prstGeom>
          <a:noFill/>
        </p:spPr>
        <p:txBody>
          <a:bodyPr wrap="square">
            <a:spAutoFit/>
          </a:bodyPr>
          <a:lstStyle/>
          <a:p>
            <a:pPr algn="l"/>
            <a:r>
              <a:rPr sz="1100" b="0">
                <a:solidFill>
                  <a:srgbClr val="FFFFFF"/>
                </a:solidFill>
                <a:latin typeface="Plus Jakarta Sans"/>
              </a:rPr>
              <a:t>Free template by Slide Trove · slidetrove.com</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731520" y="457200"/>
            <a:ext cx="9144000" cy="640080"/>
          </a:xfrm>
          <a:prstGeom prst="rect">
            <a:avLst/>
          </a:prstGeom>
          <a:noFill/>
        </p:spPr>
        <p:txBody>
          <a:bodyPr wrap="square">
            <a:spAutoFit/>
          </a:bodyPr>
          <a:lstStyle/>
          <a:p>
            <a:pPr algn="l"/>
            <a:r>
              <a:rPr sz="2800" b="1">
                <a:solidFill>
                  <a:srgbClr val="1F2937"/>
                </a:solidFill>
                <a:latin typeface="Plus Jakarta Sans"/>
              </a:rPr>
              <a:t>Agenda</a:t>
            </a:r>
          </a:p>
        </p:txBody>
      </p:sp>
      <p:sp>
        <p:nvSpPr>
          <p:cNvPr id="4" name="Oval 3"/>
          <p:cNvSpPr/>
          <p:nvPr/>
        </p:nvSpPr>
        <p:spPr>
          <a:xfrm>
            <a:off x="731520" y="1280160"/>
            <a:ext cx="365760" cy="365760"/>
          </a:xfrm>
          <a:prstGeom prst="ellipse">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a:t>
            </a:r>
          </a:p>
        </p:txBody>
      </p:sp>
      <p:sp>
        <p:nvSpPr>
          <p:cNvPr id="5" name="TextBox 4"/>
          <p:cNvSpPr txBox="1"/>
          <p:nvPr/>
        </p:nvSpPr>
        <p:spPr>
          <a:xfrm>
            <a:off x="1234440" y="1234440"/>
            <a:ext cx="4572000" cy="457200"/>
          </a:xfrm>
          <a:prstGeom prst="rect">
            <a:avLst/>
          </a:prstGeom>
          <a:noFill/>
        </p:spPr>
        <p:txBody>
          <a:bodyPr wrap="square">
            <a:spAutoFit/>
          </a:bodyPr>
          <a:lstStyle/>
          <a:p>
            <a:pPr algn="l"/>
            <a:r>
              <a:rPr sz="1400" b="0">
                <a:solidFill>
                  <a:srgbClr val="1F2937"/>
                </a:solidFill>
                <a:latin typeface="Plus Jakarta Sans"/>
              </a:rPr>
              <a:t>Cover &amp; Scope</a:t>
            </a:r>
          </a:p>
        </p:txBody>
      </p:sp>
      <p:sp>
        <p:nvSpPr>
          <p:cNvPr id="6" name="Oval 5"/>
          <p:cNvSpPr/>
          <p:nvPr/>
        </p:nvSpPr>
        <p:spPr>
          <a:xfrm>
            <a:off x="6126480" y="1280160"/>
            <a:ext cx="365760" cy="365760"/>
          </a:xfrm>
          <a:prstGeom prst="ellipse">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2</a:t>
            </a:r>
          </a:p>
        </p:txBody>
      </p:sp>
      <p:sp>
        <p:nvSpPr>
          <p:cNvPr id="7" name="TextBox 6"/>
          <p:cNvSpPr txBox="1"/>
          <p:nvPr/>
        </p:nvSpPr>
        <p:spPr>
          <a:xfrm>
            <a:off x="6629400" y="1234440"/>
            <a:ext cx="4572000" cy="457200"/>
          </a:xfrm>
          <a:prstGeom prst="rect">
            <a:avLst/>
          </a:prstGeom>
          <a:noFill/>
        </p:spPr>
        <p:txBody>
          <a:bodyPr wrap="square">
            <a:spAutoFit/>
          </a:bodyPr>
          <a:lstStyle/>
          <a:p>
            <a:pPr algn="l"/>
            <a:r>
              <a:rPr sz="1400" b="0">
                <a:solidFill>
                  <a:srgbClr val="1F2937"/>
                </a:solidFill>
                <a:latin typeface="Plus Jakarta Sans"/>
              </a:rPr>
              <a:t>Methodology</a:t>
            </a:r>
          </a:p>
        </p:txBody>
      </p:sp>
      <p:sp>
        <p:nvSpPr>
          <p:cNvPr id="8" name="Oval 7"/>
          <p:cNvSpPr/>
          <p:nvPr/>
        </p:nvSpPr>
        <p:spPr>
          <a:xfrm>
            <a:off x="731520" y="1920240"/>
            <a:ext cx="365760" cy="365760"/>
          </a:xfrm>
          <a:prstGeom prst="ellipse">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3</a:t>
            </a:r>
          </a:p>
        </p:txBody>
      </p:sp>
      <p:sp>
        <p:nvSpPr>
          <p:cNvPr id="9" name="TextBox 8"/>
          <p:cNvSpPr txBox="1"/>
          <p:nvPr/>
        </p:nvSpPr>
        <p:spPr>
          <a:xfrm>
            <a:off x="1234440" y="1874520"/>
            <a:ext cx="4572000" cy="457200"/>
          </a:xfrm>
          <a:prstGeom prst="rect">
            <a:avLst/>
          </a:prstGeom>
          <a:noFill/>
        </p:spPr>
        <p:txBody>
          <a:bodyPr wrap="square">
            <a:spAutoFit/>
          </a:bodyPr>
          <a:lstStyle/>
          <a:p>
            <a:pPr algn="l"/>
            <a:r>
              <a:rPr sz="1400" b="0">
                <a:solidFill>
                  <a:srgbClr val="1F2937"/>
                </a:solidFill>
                <a:latin typeface="Plus Jakarta Sans"/>
              </a:rPr>
              <a:t>Market Map</a:t>
            </a:r>
          </a:p>
        </p:txBody>
      </p:sp>
      <p:sp>
        <p:nvSpPr>
          <p:cNvPr id="10" name="Oval 9"/>
          <p:cNvSpPr/>
          <p:nvPr/>
        </p:nvSpPr>
        <p:spPr>
          <a:xfrm>
            <a:off x="6126480" y="1920240"/>
            <a:ext cx="365760" cy="365760"/>
          </a:xfrm>
          <a:prstGeom prst="ellipse">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4</a:t>
            </a:r>
          </a:p>
        </p:txBody>
      </p:sp>
      <p:sp>
        <p:nvSpPr>
          <p:cNvPr id="11" name="TextBox 10"/>
          <p:cNvSpPr txBox="1"/>
          <p:nvPr/>
        </p:nvSpPr>
        <p:spPr>
          <a:xfrm>
            <a:off x="6629400" y="1874520"/>
            <a:ext cx="4572000" cy="457200"/>
          </a:xfrm>
          <a:prstGeom prst="rect">
            <a:avLst/>
          </a:prstGeom>
          <a:noFill/>
        </p:spPr>
        <p:txBody>
          <a:bodyPr wrap="square">
            <a:spAutoFit/>
          </a:bodyPr>
          <a:lstStyle/>
          <a:p>
            <a:pPr algn="l"/>
            <a:r>
              <a:rPr sz="1400" b="0">
                <a:solidFill>
                  <a:srgbClr val="1F2937"/>
                </a:solidFill>
                <a:latin typeface="Plus Jakarta Sans"/>
              </a:rPr>
              <a:t>Competitor Snapshots</a:t>
            </a:r>
          </a:p>
        </p:txBody>
      </p:sp>
      <p:sp>
        <p:nvSpPr>
          <p:cNvPr id="12" name="Oval 11"/>
          <p:cNvSpPr/>
          <p:nvPr/>
        </p:nvSpPr>
        <p:spPr>
          <a:xfrm>
            <a:off x="731520" y="2560320"/>
            <a:ext cx="365760" cy="365760"/>
          </a:xfrm>
          <a:prstGeom prst="ellipse">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5</a:t>
            </a:r>
          </a:p>
        </p:txBody>
      </p:sp>
      <p:sp>
        <p:nvSpPr>
          <p:cNvPr id="13" name="TextBox 12"/>
          <p:cNvSpPr txBox="1"/>
          <p:nvPr/>
        </p:nvSpPr>
        <p:spPr>
          <a:xfrm>
            <a:off x="1234440" y="2514600"/>
            <a:ext cx="4572000" cy="457200"/>
          </a:xfrm>
          <a:prstGeom prst="rect">
            <a:avLst/>
          </a:prstGeom>
          <a:noFill/>
        </p:spPr>
        <p:txBody>
          <a:bodyPr wrap="square">
            <a:spAutoFit/>
          </a:bodyPr>
          <a:lstStyle/>
          <a:p>
            <a:pPr algn="l"/>
            <a:r>
              <a:rPr sz="1400" b="0">
                <a:solidFill>
                  <a:srgbClr val="1F2937"/>
                </a:solidFill>
                <a:latin typeface="Plus Jakarta Sans"/>
              </a:rPr>
              <a:t>Feature Matrix</a:t>
            </a:r>
          </a:p>
        </p:txBody>
      </p:sp>
      <p:sp>
        <p:nvSpPr>
          <p:cNvPr id="14" name="Oval 13"/>
          <p:cNvSpPr/>
          <p:nvPr/>
        </p:nvSpPr>
        <p:spPr>
          <a:xfrm>
            <a:off x="6126480" y="2560320"/>
            <a:ext cx="365760" cy="365760"/>
          </a:xfrm>
          <a:prstGeom prst="ellipse">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6</a:t>
            </a:r>
          </a:p>
        </p:txBody>
      </p:sp>
      <p:sp>
        <p:nvSpPr>
          <p:cNvPr id="15" name="TextBox 14"/>
          <p:cNvSpPr txBox="1"/>
          <p:nvPr/>
        </p:nvSpPr>
        <p:spPr>
          <a:xfrm>
            <a:off x="6629400" y="2514600"/>
            <a:ext cx="4572000" cy="457200"/>
          </a:xfrm>
          <a:prstGeom prst="rect">
            <a:avLst/>
          </a:prstGeom>
          <a:noFill/>
        </p:spPr>
        <p:txBody>
          <a:bodyPr wrap="square">
            <a:spAutoFit/>
          </a:bodyPr>
          <a:lstStyle/>
          <a:p>
            <a:pPr algn="l"/>
            <a:r>
              <a:rPr sz="1400" b="0">
                <a:solidFill>
                  <a:srgbClr val="1F2937"/>
                </a:solidFill>
                <a:latin typeface="Plus Jakarta Sans"/>
              </a:rPr>
              <a:t>Pricing Comparison</a:t>
            </a:r>
          </a:p>
        </p:txBody>
      </p:sp>
      <p:sp>
        <p:nvSpPr>
          <p:cNvPr id="16" name="Oval 15"/>
          <p:cNvSpPr/>
          <p:nvPr/>
        </p:nvSpPr>
        <p:spPr>
          <a:xfrm>
            <a:off x="731520" y="3200400"/>
            <a:ext cx="365760" cy="365760"/>
          </a:xfrm>
          <a:prstGeom prst="ellipse">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7</a:t>
            </a:r>
          </a:p>
        </p:txBody>
      </p:sp>
      <p:sp>
        <p:nvSpPr>
          <p:cNvPr id="17" name="TextBox 16"/>
          <p:cNvSpPr txBox="1"/>
          <p:nvPr/>
        </p:nvSpPr>
        <p:spPr>
          <a:xfrm>
            <a:off x="1234440" y="3154680"/>
            <a:ext cx="4572000" cy="457200"/>
          </a:xfrm>
          <a:prstGeom prst="rect">
            <a:avLst/>
          </a:prstGeom>
          <a:noFill/>
        </p:spPr>
        <p:txBody>
          <a:bodyPr wrap="square">
            <a:spAutoFit/>
          </a:bodyPr>
          <a:lstStyle/>
          <a:p>
            <a:pPr algn="l"/>
            <a:r>
              <a:rPr sz="1400" b="0">
                <a:solidFill>
                  <a:srgbClr val="1F2937"/>
                </a:solidFill>
                <a:latin typeface="Plus Jakarta Sans"/>
              </a:rPr>
              <a:t>Positioning Map</a:t>
            </a:r>
          </a:p>
        </p:txBody>
      </p:sp>
      <p:sp>
        <p:nvSpPr>
          <p:cNvPr id="18" name="Oval 17"/>
          <p:cNvSpPr/>
          <p:nvPr/>
        </p:nvSpPr>
        <p:spPr>
          <a:xfrm>
            <a:off x="6126480" y="3200400"/>
            <a:ext cx="365760" cy="365760"/>
          </a:xfrm>
          <a:prstGeom prst="ellipse">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8</a:t>
            </a:r>
          </a:p>
        </p:txBody>
      </p:sp>
      <p:sp>
        <p:nvSpPr>
          <p:cNvPr id="19" name="TextBox 18"/>
          <p:cNvSpPr txBox="1"/>
          <p:nvPr/>
        </p:nvSpPr>
        <p:spPr>
          <a:xfrm>
            <a:off x="6629400" y="3154680"/>
            <a:ext cx="4572000" cy="457200"/>
          </a:xfrm>
          <a:prstGeom prst="rect">
            <a:avLst/>
          </a:prstGeom>
          <a:noFill/>
        </p:spPr>
        <p:txBody>
          <a:bodyPr wrap="square">
            <a:spAutoFit/>
          </a:bodyPr>
          <a:lstStyle/>
          <a:p>
            <a:pPr algn="l"/>
            <a:r>
              <a:rPr sz="1400" b="0">
                <a:solidFill>
                  <a:srgbClr val="1F2937"/>
                </a:solidFill>
                <a:latin typeface="Plus Jakarta Sans"/>
              </a:rPr>
              <a:t>Win/Loss Highlights</a:t>
            </a:r>
          </a:p>
        </p:txBody>
      </p:sp>
      <p:sp>
        <p:nvSpPr>
          <p:cNvPr id="20" name="Oval 19"/>
          <p:cNvSpPr/>
          <p:nvPr/>
        </p:nvSpPr>
        <p:spPr>
          <a:xfrm>
            <a:off x="731520" y="3840480"/>
            <a:ext cx="365760" cy="365760"/>
          </a:xfrm>
          <a:prstGeom prst="ellipse">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9</a:t>
            </a:r>
          </a:p>
        </p:txBody>
      </p:sp>
      <p:sp>
        <p:nvSpPr>
          <p:cNvPr id="21" name="TextBox 20"/>
          <p:cNvSpPr txBox="1"/>
          <p:nvPr/>
        </p:nvSpPr>
        <p:spPr>
          <a:xfrm>
            <a:off x="1234440" y="3794760"/>
            <a:ext cx="4572000" cy="457200"/>
          </a:xfrm>
          <a:prstGeom prst="rect">
            <a:avLst/>
          </a:prstGeom>
          <a:noFill/>
        </p:spPr>
        <p:txBody>
          <a:bodyPr wrap="square">
            <a:spAutoFit/>
          </a:bodyPr>
          <a:lstStyle/>
          <a:p>
            <a:pPr algn="l"/>
            <a:r>
              <a:rPr sz="1400" b="0">
                <a:solidFill>
                  <a:srgbClr val="1F2937"/>
                </a:solidFill>
                <a:latin typeface="Plus Jakarta Sans"/>
              </a:rPr>
              <a:t>Strategic Implications</a:t>
            </a:r>
          </a:p>
        </p:txBody>
      </p:sp>
      <p:sp>
        <p:nvSpPr>
          <p:cNvPr id="22" name="Oval 21"/>
          <p:cNvSpPr/>
          <p:nvPr/>
        </p:nvSpPr>
        <p:spPr>
          <a:xfrm>
            <a:off x="6126480" y="3840480"/>
            <a:ext cx="365760" cy="365760"/>
          </a:xfrm>
          <a:prstGeom prst="ellipse">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10</a:t>
            </a:r>
          </a:p>
        </p:txBody>
      </p:sp>
      <p:sp>
        <p:nvSpPr>
          <p:cNvPr id="23" name="TextBox 22"/>
          <p:cNvSpPr txBox="1"/>
          <p:nvPr/>
        </p:nvSpPr>
        <p:spPr>
          <a:xfrm>
            <a:off x="6629400" y="3794760"/>
            <a:ext cx="4572000" cy="457200"/>
          </a:xfrm>
          <a:prstGeom prst="rect">
            <a:avLst/>
          </a:prstGeom>
          <a:noFill/>
        </p:spPr>
        <p:txBody>
          <a:bodyPr wrap="square">
            <a:spAutoFit/>
          </a:bodyPr>
          <a:lstStyle/>
          <a:p>
            <a:pPr algn="l"/>
            <a:r>
              <a:rPr sz="1400" b="0">
                <a:solidFill>
                  <a:srgbClr val="1F2937"/>
                </a:solidFill>
                <a:latin typeface="Plus Jakarta Sans"/>
              </a:rPr>
              <a:t>Recommendations</a:t>
            </a:r>
          </a:p>
        </p:txBody>
      </p:sp>
      <p:sp>
        <p:nvSpPr>
          <p:cNvPr id="24" name="Oval 23"/>
          <p:cNvSpPr/>
          <p:nvPr/>
        </p:nvSpPr>
        <p:spPr>
          <a:xfrm>
            <a:off x="731520" y="4480560"/>
            <a:ext cx="365760" cy="365760"/>
          </a:xfrm>
          <a:prstGeom prst="ellipse">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11</a:t>
            </a:r>
          </a:p>
        </p:txBody>
      </p:sp>
      <p:sp>
        <p:nvSpPr>
          <p:cNvPr id="25" name="TextBox 24"/>
          <p:cNvSpPr txBox="1"/>
          <p:nvPr/>
        </p:nvSpPr>
        <p:spPr>
          <a:xfrm>
            <a:off x="1234440" y="4434840"/>
            <a:ext cx="4572000" cy="457200"/>
          </a:xfrm>
          <a:prstGeom prst="rect">
            <a:avLst/>
          </a:prstGeom>
          <a:noFill/>
        </p:spPr>
        <p:txBody>
          <a:bodyPr wrap="square">
            <a:spAutoFit/>
          </a:bodyPr>
          <a:lstStyle/>
          <a:p>
            <a:pPr algn="l"/>
            <a:r>
              <a:rPr sz="1400" b="0">
                <a:solidFill>
                  <a:srgbClr val="1F2937"/>
                </a:solidFill>
                <a:latin typeface="Plus Jakarta Sans"/>
              </a:rPr>
              <a:t>Risks</a:t>
            </a:r>
          </a:p>
        </p:txBody>
      </p:sp>
      <p:sp>
        <p:nvSpPr>
          <p:cNvPr id="26" name="Oval 25"/>
          <p:cNvSpPr/>
          <p:nvPr/>
        </p:nvSpPr>
        <p:spPr>
          <a:xfrm>
            <a:off x="6126480" y="4480560"/>
            <a:ext cx="365760" cy="365760"/>
          </a:xfrm>
          <a:prstGeom prst="ellipse">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12</a:t>
            </a:r>
          </a:p>
        </p:txBody>
      </p:sp>
      <p:sp>
        <p:nvSpPr>
          <p:cNvPr id="27" name="TextBox 26"/>
          <p:cNvSpPr txBox="1"/>
          <p:nvPr/>
        </p:nvSpPr>
        <p:spPr>
          <a:xfrm>
            <a:off x="6629400" y="4434840"/>
            <a:ext cx="4572000" cy="457200"/>
          </a:xfrm>
          <a:prstGeom prst="rect">
            <a:avLst/>
          </a:prstGeom>
          <a:noFill/>
        </p:spPr>
        <p:txBody>
          <a:bodyPr wrap="square">
            <a:spAutoFit/>
          </a:bodyPr>
          <a:lstStyle/>
          <a:p>
            <a:pPr algn="l"/>
            <a:r>
              <a:rPr sz="1400" b="0">
                <a:solidFill>
                  <a:srgbClr val="1F2937"/>
                </a:solidFill>
                <a:latin typeface="Plus Jakarta Sans"/>
              </a:rPr>
              <a:t>Next Steps</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8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0B981"/>
                </a:solidFill>
                <a:latin typeface="Plus Jakarta Sans"/>
              </a:rPr>
              <a:t>01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Cover &amp; Scope</a:t>
            </a:r>
          </a:p>
        </p:txBody>
      </p:sp>
      <p:sp>
        <p:nvSpPr>
          <p:cNvPr id="6" name="Rounded Rectangle 5"/>
          <p:cNvSpPr/>
          <p:nvPr/>
        </p:nvSpPr>
        <p:spPr>
          <a:xfrm>
            <a:off x="731520" y="2286000"/>
            <a:ext cx="10424160" cy="3931920"/>
          </a:xfrm>
          <a:prstGeom prst="roundRect">
            <a:avLst/>
          </a:prstGeom>
          <a:solidFill>
            <a:srgbClr val="FFFFFF"/>
          </a:solidFill>
          <a:ln w="15875">
            <a:solidFill>
              <a:srgbClr val="065F4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cover &amp; scope content.</a:t>
            </a:r>
          </a:p>
          <a:p>
            <a:r>
              <a:rPr sz="1200">
                <a:solidFill>
                  <a:srgbClr val="065F46"/>
                </a:solidFill>
              </a:rPr>
              <a:t>Themed for: Competitive Analysis · Editorial style · Forest Sage · Consumer Brand</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0B981"/>
                </a:solidFill>
                <a:latin typeface="Plus Jakarta Sans"/>
              </a:rPr>
              <a:t>02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Methodology</a:t>
            </a:r>
          </a:p>
        </p:txBody>
      </p:sp>
      <p:sp>
        <p:nvSpPr>
          <p:cNvPr id="6" name="Rounded Rectangle 5"/>
          <p:cNvSpPr/>
          <p:nvPr/>
        </p:nvSpPr>
        <p:spPr>
          <a:xfrm>
            <a:off x="731520" y="2286000"/>
            <a:ext cx="10424160" cy="3931920"/>
          </a:xfrm>
          <a:prstGeom prst="roundRect">
            <a:avLst/>
          </a:prstGeom>
          <a:solidFill>
            <a:srgbClr val="F7F8F4"/>
          </a:solidFill>
          <a:ln w="15875">
            <a:solidFill>
              <a:srgbClr val="065F4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methodology content.</a:t>
            </a:r>
          </a:p>
          <a:p>
            <a:r>
              <a:rPr sz="1200">
                <a:solidFill>
                  <a:srgbClr val="065F46"/>
                </a:solidFill>
              </a:rPr>
              <a:t>Themed for: Competitive Analysis · Editorial style · Forest Sage · Consumer Brand</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8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0B981"/>
                </a:solidFill>
                <a:latin typeface="Plus Jakarta Sans"/>
              </a:rPr>
              <a:t>03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Market Map</a:t>
            </a:r>
          </a:p>
        </p:txBody>
      </p:sp>
      <p:sp>
        <p:nvSpPr>
          <p:cNvPr id="6" name="Rounded Rectangle 5"/>
          <p:cNvSpPr/>
          <p:nvPr/>
        </p:nvSpPr>
        <p:spPr>
          <a:xfrm>
            <a:off x="731520" y="2286000"/>
            <a:ext cx="10424160" cy="3931920"/>
          </a:xfrm>
          <a:prstGeom prst="roundRect">
            <a:avLst/>
          </a:prstGeom>
          <a:solidFill>
            <a:srgbClr val="FFFFFF"/>
          </a:solidFill>
          <a:ln w="15875">
            <a:solidFill>
              <a:srgbClr val="065F4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market map content.</a:t>
            </a:r>
          </a:p>
          <a:p>
            <a:r>
              <a:rPr sz="1200">
                <a:solidFill>
                  <a:srgbClr val="065F46"/>
                </a:solidFill>
              </a:rPr>
              <a:t>Themed for: Competitive Analysis · Editorial style · Forest Sage · Consumer Brand</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0B981"/>
                </a:solidFill>
                <a:latin typeface="Plus Jakarta Sans"/>
              </a:rPr>
              <a:t>04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Competitor Snapshots</a:t>
            </a:r>
          </a:p>
        </p:txBody>
      </p:sp>
      <p:sp>
        <p:nvSpPr>
          <p:cNvPr id="6" name="Rounded Rectangle 5"/>
          <p:cNvSpPr/>
          <p:nvPr/>
        </p:nvSpPr>
        <p:spPr>
          <a:xfrm>
            <a:off x="731520" y="2286000"/>
            <a:ext cx="10424160" cy="3931920"/>
          </a:xfrm>
          <a:prstGeom prst="roundRect">
            <a:avLst/>
          </a:prstGeom>
          <a:solidFill>
            <a:srgbClr val="F7F8F4"/>
          </a:solidFill>
          <a:ln w="15875">
            <a:solidFill>
              <a:srgbClr val="065F4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competitor snapshots content.</a:t>
            </a:r>
          </a:p>
          <a:p>
            <a:r>
              <a:rPr sz="1200">
                <a:solidFill>
                  <a:srgbClr val="065F46"/>
                </a:solidFill>
              </a:rPr>
              <a:t>Themed for: Competitive Analysis · Editorial style · Forest Sage · Consumer Brand</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8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0B981"/>
                </a:solidFill>
                <a:latin typeface="Plus Jakarta Sans"/>
              </a:rPr>
              <a:t>05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Feature Matrix</a:t>
            </a:r>
          </a:p>
        </p:txBody>
      </p:sp>
      <p:sp>
        <p:nvSpPr>
          <p:cNvPr id="6" name="Rounded Rectangle 5"/>
          <p:cNvSpPr/>
          <p:nvPr/>
        </p:nvSpPr>
        <p:spPr>
          <a:xfrm>
            <a:off x="731520" y="2286000"/>
            <a:ext cx="10424160" cy="3931920"/>
          </a:xfrm>
          <a:prstGeom prst="roundRect">
            <a:avLst/>
          </a:prstGeom>
          <a:solidFill>
            <a:srgbClr val="FFFFFF"/>
          </a:solidFill>
          <a:ln w="15875">
            <a:solidFill>
              <a:srgbClr val="065F4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feature matrix content.</a:t>
            </a:r>
          </a:p>
          <a:p>
            <a:r>
              <a:rPr sz="1200">
                <a:solidFill>
                  <a:srgbClr val="065F46"/>
                </a:solidFill>
              </a:rPr>
              <a:t>Themed for: Competitive Analysis · Editorial style · Forest Sage · Consumer Brand</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0B981"/>
                </a:solidFill>
                <a:latin typeface="Plus Jakarta Sans"/>
              </a:rPr>
              <a:t>06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Pricing Comparison</a:t>
            </a:r>
          </a:p>
        </p:txBody>
      </p:sp>
      <p:sp>
        <p:nvSpPr>
          <p:cNvPr id="6" name="Rounded Rectangle 5"/>
          <p:cNvSpPr/>
          <p:nvPr/>
        </p:nvSpPr>
        <p:spPr>
          <a:xfrm>
            <a:off x="731520" y="2286000"/>
            <a:ext cx="10424160" cy="3931920"/>
          </a:xfrm>
          <a:prstGeom prst="roundRect">
            <a:avLst/>
          </a:prstGeom>
          <a:solidFill>
            <a:srgbClr val="F7F8F4"/>
          </a:solidFill>
          <a:ln w="15875">
            <a:solidFill>
              <a:srgbClr val="065F4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pricing comparison content.</a:t>
            </a:r>
          </a:p>
          <a:p>
            <a:r>
              <a:rPr sz="1200">
                <a:solidFill>
                  <a:srgbClr val="065F46"/>
                </a:solidFill>
              </a:rPr>
              <a:t>Themed for: Competitive Analysis · Editorial style · Forest Sage · Consumer Brand</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8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0B981"/>
                </a:solidFill>
                <a:latin typeface="Plus Jakarta Sans"/>
              </a:rPr>
              <a:t>07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Positioning Map</a:t>
            </a:r>
          </a:p>
        </p:txBody>
      </p:sp>
      <p:sp>
        <p:nvSpPr>
          <p:cNvPr id="6" name="Rounded Rectangle 5"/>
          <p:cNvSpPr/>
          <p:nvPr/>
        </p:nvSpPr>
        <p:spPr>
          <a:xfrm>
            <a:off x="731520" y="2286000"/>
            <a:ext cx="10424160" cy="3931920"/>
          </a:xfrm>
          <a:prstGeom prst="roundRect">
            <a:avLst/>
          </a:prstGeom>
          <a:solidFill>
            <a:srgbClr val="FFFFFF"/>
          </a:solidFill>
          <a:ln w="15875">
            <a:solidFill>
              <a:srgbClr val="065F4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positioning map content.</a:t>
            </a:r>
          </a:p>
          <a:p>
            <a:r>
              <a:rPr sz="1200">
                <a:solidFill>
                  <a:srgbClr val="065F46"/>
                </a:solidFill>
              </a:rPr>
              <a:t>Themed for: Competitive Analysis · Editorial style · Forest Sage · Consumer Brand</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