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065F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10B981"/>
                </a:solidFill>
                <a:latin typeface="Plus Jakarta Sans"/>
              </a:rPr>
              <a:t>INVESTOR DECK  ·  CORPORATE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1F2937"/>
                </a:solidFill>
                <a:latin typeface="Plus Jakarta Sans"/>
              </a:rPr>
              <a:t>Investor Deck — Corporate Forest Sage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1F2937"/>
                </a:solidFill>
                <a:latin typeface="Plus Jakarta Sans"/>
              </a:rPr>
              <a:t>A corporate investor deck deck designed for consumer brand teams presenting to retail buyers and brand partners. The Forest Sage palette is tuned for screen and print, and the corporate layout system pre-paces the narrat</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10B981"/>
                </a:solidFill>
                <a:latin typeface="Plus Jakarta Sans"/>
              </a:rPr>
              <a:t>13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08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Cash &amp; Runway</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cash &amp; runway content.</a:t>
            </a:r>
          </a:p>
          <a:p>
            <a:r>
              <a:rPr sz="1200">
                <a:solidFill>
                  <a:srgbClr val="065F46"/>
                </a:solidFill>
              </a:rPr>
              <a:t>Themed for: Investor Deck · Corporate style · Forest Sage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09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Customer &amp; Cohort Update</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customer &amp; cohort update content.</a:t>
            </a:r>
          </a:p>
          <a:p>
            <a:r>
              <a:rPr sz="1200">
                <a:solidFill>
                  <a:srgbClr val="065F46"/>
                </a:solidFill>
              </a:rPr>
              <a:t>Themed for: Investor Deck · Corporate style · Forest Sage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10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Pipeline Health</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pipeline health content.</a:t>
            </a:r>
          </a:p>
          <a:p>
            <a:r>
              <a:rPr sz="1200">
                <a:solidFill>
                  <a:srgbClr val="065F46"/>
                </a:solidFill>
              </a:rPr>
              <a:t>Themed for: Investor Deck · Corporate style · Forest Sage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Roadmap Progress</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roadmap progress content.</a:t>
            </a:r>
          </a:p>
          <a:p>
            <a:r>
              <a:rPr sz="1200">
                <a:solidFill>
                  <a:srgbClr val="065F46"/>
                </a:solidFill>
              </a:rPr>
              <a:t>Themed for: Investor Deck · Corporate style · Forest Sage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Risks &amp; Mitigations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risks &amp; mitigations content.</a:t>
            </a:r>
          </a:p>
          <a:p>
            <a:r>
              <a:rPr sz="1200">
                <a:solidFill>
                  <a:srgbClr val="065F46"/>
                </a:solidFill>
              </a:rPr>
              <a:t>Themed for: Investor Deck · Corporate style · Forest Sage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Asks &amp; Help Needed</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asks &amp; help needed content.</a:t>
            </a:r>
          </a:p>
          <a:p>
            <a:r>
              <a:rPr sz="1200">
                <a:solidFill>
                  <a:srgbClr val="065F46"/>
                </a:solidFill>
              </a:rPr>
              <a:t>Themed for: Investor Deck · Corporate style · Forest Sage · Consumer Brand</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65F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Investor Deck — Corporate Forest Sage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1F2937"/>
                </a:solidFill>
                <a:latin typeface="Plus Jakarta Sans"/>
              </a:rPr>
              <a:t>Agenda</a:t>
            </a:r>
          </a:p>
        </p:txBody>
      </p:sp>
      <p:sp>
        <p:nvSpPr>
          <p:cNvPr id="4" name="Oval 3"/>
          <p:cNvSpPr/>
          <p:nvPr/>
        </p:nvSpPr>
        <p:spPr>
          <a:xfrm>
            <a:off x="731520" y="12801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1F2937"/>
                </a:solidFill>
                <a:latin typeface="Plus Jakarta Sans"/>
              </a:rPr>
              <a:t>Cover &amp; Reporting Period</a:t>
            </a:r>
          </a:p>
        </p:txBody>
      </p:sp>
      <p:sp>
        <p:nvSpPr>
          <p:cNvPr id="6" name="Oval 5"/>
          <p:cNvSpPr/>
          <p:nvPr/>
        </p:nvSpPr>
        <p:spPr>
          <a:xfrm>
            <a:off x="6126480" y="12801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1F2937"/>
                </a:solidFill>
                <a:latin typeface="Plus Jakarta Sans"/>
              </a:rPr>
              <a:t>Headline Metrics</a:t>
            </a:r>
          </a:p>
        </p:txBody>
      </p:sp>
      <p:sp>
        <p:nvSpPr>
          <p:cNvPr id="8" name="Oval 7"/>
          <p:cNvSpPr/>
          <p:nvPr/>
        </p:nvSpPr>
        <p:spPr>
          <a:xfrm>
            <a:off x="731520" y="19202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1F2937"/>
                </a:solidFill>
                <a:latin typeface="Plus Jakarta Sans"/>
              </a:rPr>
              <a:t>Quarter at a Glance</a:t>
            </a:r>
          </a:p>
        </p:txBody>
      </p:sp>
      <p:sp>
        <p:nvSpPr>
          <p:cNvPr id="10" name="Oval 9"/>
          <p:cNvSpPr/>
          <p:nvPr/>
        </p:nvSpPr>
        <p:spPr>
          <a:xfrm>
            <a:off x="6126480" y="19202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1F2937"/>
                </a:solidFill>
                <a:latin typeface="Plus Jakarta Sans"/>
              </a:rPr>
              <a:t>Wins</a:t>
            </a:r>
          </a:p>
        </p:txBody>
      </p:sp>
      <p:sp>
        <p:nvSpPr>
          <p:cNvPr id="12" name="Oval 11"/>
          <p:cNvSpPr/>
          <p:nvPr/>
        </p:nvSpPr>
        <p:spPr>
          <a:xfrm>
            <a:off x="731520" y="256032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1F2937"/>
                </a:solidFill>
                <a:latin typeface="Plus Jakarta Sans"/>
              </a:rPr>
              <a:t>Losses &amp; Lessons</a:t>
            </a:r>
          </a:p>
        </p:txBody>
      </p:sp>
      <p:sp>
        <p:nvSpPr>
          <p:cNvPr id="14" name="Oval 13"/>
          <p:cNvSpPr/>
          <p:nvPr/>
        </p:nvSpPr>
        <p:spPr>
          <a:xfrm>
            <a:off x="6126480" y="256032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1F2937"/>
                </a:solidFill>
                <a:latin typeface="Plus Jakarta Sans"/>
              </a:rPr>
              <a:t>Key Hires</a:t>
            </a:r>
          </a:p>
        </p:txBody>
      </p:sp>
      <p:sp>
        <p:nvSpPr>
          <p:cNvPr id="16" name="Oval 15"/>
          <p:cNvSpPr/>
          <p:nvPr/>
        </p:nvSpPr>
        <p:spPr>
          <a:xfrm>
            <a:off x="731520" y="320040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1F2937"/>
                </a:solidFill>
                <a:latin typeface="Plus Jakarta Sans"/>
              </a:rPr>
              <a:t>Financials Summary</a:t>
            </a:r>
          </a:p>
        </p:txBody>
      </p:sp>
      <p:sp>
        <p:nvSpPr>
          <p:cNvPr id="18" name="Oval 17"/>
          <p:cNvSpPr/>
          <p:nvPr/>
        </p:nvSpPr>
        <p:spPr>
          <a:xfrm>
            <a:off x="6126480" y="320040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1F2937"/>
                </a:solidFill>
                <a:latin typeface="Plus Jakarta Sans"/>
              </a:rPr>
              <a:t>Cash &amp; Runway</a:t>
            </a:r>
          </a:p>
        </p:txBody>
      </p:sp>
      <p:sp>
        <p:nvSpPr>
          <p:cNvPr id="20" name="Oval 19"/>
          <p:cNvSpPr/>
          <p:nvPr/>
        </p:nvSpPr>
        <p:spPr>
          <a:xfrm>
            <a:off x="731520" y="384048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1F2937"/>
                </a:solidFill>
                <a:latin typeface="Plus Jakarta Sans"/>
              </a:rPr>
              <a:t>Customer &amp; Cohort Update</a:t>
            </a:r>
          </a:p>
        </p:txBody>
      </p:sp>
      <p:sp>
        <p:nvSpPr>
          <p:cNvPr id="22" name="Oval 21"/>
          <p:cNvSpPr/>
          <p:nvPr/>
        </p:nvSpPr>
        <p:spPr>
          <a:xfrm>
            <a:off x="6126480" y="384048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1F2937"/>
                </a:solidFill>
                <a:latin typeface="Plus Jakarta Sans"/>
              </a:rPr>
              <a:t>Pipeline Health</a:t>
            </a:r>
          </a:p>
        </p:txBody>
      </p:sp>
      <p:sp>
        <p:nvSpPr>
          <p:cNvPr id="24" name="Oval 23"/>
          <p:cNvSpPr/>
          <p:nvPr/>
        </p:nvSpPr>
        <p:spPr>
          <a:xfrm>
            <a:off x="731520" y="44805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1F2937"/>
                </a:solidFill>
                <a:latin typeface="Plus Jakarta Sans"/>
              </a:rPr>
              <a:t>Roadmap Progress</a:t>
            </a:r>
          </a:p>
        </p:txBody>
      </p:sp>
      <p:sp>
        <p:nvSpPr>
          <p:cNvPr id="26" name="Oval 25"/>
          <p:cNvSpPr/>
          <p:nvPr/>
        </p:nvSpPr>
        <p:spPr>
          <a:xfrm>
            <a:off x="6126480" y="44805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1F2937"/>
                </a:solidFill>
                <a:latin typeface="Plus Jakarta Sans"/>
              </a:rPr>
              <a:t>Risks &amp; Mitigations</a:t>
            </a:r>
          </a:p>
        </p:txBody>
      </p:sp>
      <p:sp>
        <p:nvSpPr>
          <p:cNvPr id="28" name="Oval 27"/>
          <p:cNvSpPr/>
          <p:nvPr/>
        </p:nvSpPr>
        <p:spPr>
          <a:xfrm>
            <a:off x="731520" y="51206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1F2937"/>
                </a:solidFill>
                <a:latin typeface="Plus Jakarta Sans"/>
              </a:rPr>
              <a:t>Asks &amp; Help Needed</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Cover &amp; Reporting Period</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cover &amp; reporting period content.</a:t>
            </a:r>
          </a:p>
          <a:p>
            <a:r>
              <a:rPr sz="1200">
                <a:solidFill>
                  <a:srgbClr val="065F46"/>
                </a:solidFill>
              </a:rPr>
              <a:t>Themed for: Investor Deck · Corporate style · Forest Sage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Headline Metrics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headline metrics content.</a:t>
            </a:r>
          </a:p>
          <a:p>
            <a:r>
              <a:rPr sz="1200">
                <a:solidFill>
                  <a:srgbClr val="065F46"/>
                </a:solidFill>
              </a:rPr>
              <a:t>Themed for: Investor Deck · Corporate style · Forest Sage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Quarter at a Glance</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quarter at a glance content.</a:t>
            </a:r>
          </a:p>
          <a:p>
            <a:r>
              <a:rPr sz="1200">
                <a:solidFill>
                  <a:srgbClr val="065F46"/>
                </a:solidFill>
              </a:rPr>
              <a:t>Themed for: Investor Deck · Corporate style · Forest Sage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04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Wins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wins content.</a:t>
            </a:r>
          </a:p>
          <a:p>
            <a:r>
              <a:rPr sz="1200">
                <a:solidFill>
                  <a:srgbClr val="065F46"/>
                </a:solidFill>
              </a:rPr>
              <a:t>Themed for: Investor Deck · Corporate style · Forest Sage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05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Losses &amp; Lessons</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losses &amp; lessons content.</a:t>
            </a:r>
          </a:p>
          <a:p>
            <a:r>
              <a:rPr sz="1200">
                <a:solidFill>
                  <a:srgbClr val="065F46"/>
                </a:solidFill>
              </a:rPr>
              <a:t>Themed for: Investor Deck · Corporate style · Forest Sage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06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Key Hires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key hires content.</a:t>
            </a:r>
          </a:p>
          <a:p>
            <a:r>
              <a:rPr sz="1200">
                <a:solidFill>
                  <a:srgbClr val="065F46"/>
                </a:solidFill>
              </a:rPr>
              <a:t>Themed for: Investor Deck · Corporate style · Forest Sage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07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Financials Summary</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financials summary content.</a:t>
            </a:r>
          </a:p>
          <a:p>
            <a:r>
              <a:rPr sz="1200">
                <a:solidFill>
                  <a:srgbClr val="065F46"/>
                </a:solidFill>
              </a:rPr>
              <a:t>Themed for: Investor Deck · Corporate style · Forest Sage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