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 Id="rId18" Type="http://schemas.openxmlformats.org/officeDocument/2006/relationships/slide" Target="slides/slide12.xml"/><Relationship Id="rId19" Type="http://schemas.openxmlformats.org/officeDocument/2006/relationships/slide" Target="slides/slide13.xml"/><Relationship Id="rId20" Type="http://schemas.openxmlformats.org/officeDocument/2006/relationships/slide" Target="slides/slide14.xml"/><Relationship Id="rId21" Type="http://schemas.openxmlformats.org/officeDocument/2006/relationships/slide" Target="slides/slide15.xml"/><Relationship Id="rId22" Type="http://schemas.openxmlformats.org/officeDocument/2006/relationships/slide" Target="slides/slide16.xml"/><Relationship Id="rId23" Type="http://schemas.openxmlformats.org/officeDocument/2006/relationships/slide" Target="slides/slide1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1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Oval 2"/>
          <p:cNvSpPr/>
          <p:nvPr/>
        </p:nvSpPr>
        <p:spPr>
          <a:xfrm>
            <a:off x="9692640" y="-1280160"/>
            <a:ext cx="3840480" cy="3840480"/>
          </a:xfrm>
          <a:prstGeom prst="ellipse">
            <a:avLst/>
          </a:prstGeom>
          <a:solidFill>
            <a:srgbClr val="A855F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640080"/>
            <a:ext cx="6400800" cy="457200"/>
          </a:xfrm>
          <a:prstGeom prst="rect">
            <a:avLst/>
          </a:prstGeom>
          <a:noFill/>
        </p:spPr>
        <p:txBody>
          <a:bodyPr wrap="square">
            <a:spAutoFit/>
          </a:bodyPr>
          <a:lstStyle/>
          <a:p>
            <a:pPr algn="l"/>
            <a:r>
              <a:rPr sz="1400" b="1">
                <a:solidFill>
                  <a:srgbClr val="6366F1"/>
                </a:solidFill>
                <a:latin typeface="Plus Jakarta Sans"/>
              </a:rPr>
              <a:t>INVESTOR DECK  ·  EDITORIAL STYLE</a:t>
            </a:r>
          </a:p>
        </p:txBody>
      </p:sp>
      <p:sp>
        <p:nvSpPr>
          <p:cNvPr id="5" name="TextBox 4"/>
          <p:cNvSpPr txBox="1"/>
          <p:nvPr/>
        </p:nvSpPr>
        <p:spPr>
          <a:xfrm>
            <a:off x="731520" y="2377440"/>
            <a:ext cx="9601200" cy="2011680"/>
          </a:xfrm>
          <a:prstGeom prst="rect">
            <a:avLst/>
          </a:prstGeom>
          <a:noFill/>
        </p:spPr>
        <p:txBody>
          <a:bodyPr wrap="square">
            <a:spAutoFit/>
          </a:bodyPr>
          <a:lstStyle/>
          <a:p>
            <a:pPr algn="l"/>
            <a:r>
              <a:rPr sz="4000" b="1">
                <a:solidFill>
                  <a:srgbClr val="FFFFFF"/>
                </a:solidFill>
                <a:latin typeface="Plus Jakarta Sans"/>
              </a:rPr>
              <a:t>Investor Deck — Editorial Midnight Violet Edition for Consumer Brand</a:t>
            </a:r>
          </a:p>
        </p:txBody>
      </p:sp>
      <p:sp>
        <p:nvSpPr>
          <p:cNvPr id="6" name="TextBox 5"/>
          <p:cNvSpPr txBox="1"/>
          <p:nvPr/>
        </p:nvSpPr>
        <p:spPr>
          <a:xfrm>
            <a:off x="731520" y="4480560"/>
            <a:ext cx="9601200" cy="1188720"/>
          </a:xfrm>
          <a:prstGeom prst="rect">
            <a:avLst/>
          </a:prstGeom>
          <a:noFill/>
        </p:spPr>
        <p:txBody>
          <a:bodyPr wrap="square">
            <a:spAutoFit/>
          </a:bodyPr>
          <a:lstStyle/>
          <a:p>
            <a:pPr algn="l"/>
            <a:r>
              <a:rPr sz="1600" b="0">
                <a:solidFill>
                  <a:srgbClr val="FFFFFF"/>
                </a:solidFill>
                <a:latin typeface="Plus Jakarta Sans"/>
              </a:rPr>
              <a:t>A editorial investor deck deck designed for consumer brand teams presenting to retail buyers and brand partners. The Midnight Violet palette is tuned for screen and print, and the editorial layout system pre-paces the na</a:t>
            </a:r>
          </a:p>
        </p:txBody>
      </p:sp>
      <p:sp>
        <p:nvSpPr>
          <p:cNvPr id="7" name="TextBox 6"/>
          <p:cNvSpPr txBox="1"/>
          <p:nvPr/>
        </p:nvSpPr>
        <p:spPr>
          <a:xfrm>
            <a:off x="731520" y="6126480"/>
            <a:ext cx="9144000" cy="457200"/>
          </a:xfrm>
          <a:prstGeom prst="rect">
            <a:avLst/>
          </a:prstGeom>
          <a:noFill/>
        </p:spPr>
        <p:txBody>
          <a:bodyPr wrap="square">
            <a:spAutoFit/>
          </a:bodyPr>
          <a:lstStyle/>
          <a:p>
            <a:pPr algn="l"/>
            <a:r>
              <a:rPr sz="1200" b="1">
                <a:solidFill>
                  <a:srgbClr val="6366F1"/>
                </a:solidFill>
                <a:latin typeface="Plus Jakarta Sans"/>
              </a:rPr>
              <a:t>14 slides  ·  16:9 widescreen  ·  Slide Trove</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08 / 14</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4F4F5"/>
                </a:solidFill>
                <a:latin typeface="Plus Jakarta Sans"/>
              </a:rPr>
              <a:t>Cash &amp; Runway</a:t>
            </a:r>
          </a:p>
        </p:txBody>
      </p:sp>
      <p:sp>
        <p:nvSpPr>
          <p:cNvPr id="6" name="Rounded Rectangle 5"/>
          <p:cNvSpPr/>
          <p:nvPr/>
        </p:nvSpPr>
        <p:spPr>
          <a:xfrm>
            <a:off x="731520" y="2286000"/>
            <a:ext cx="10424160" cy="3931920"/>
          </a:xfrm>
          <a:prstGeom prst="roundRect">
            <a:avLst/>
          </a:prstGeom>
          <a:solidFill>
            <a:srgbClr val="0A0A12"/>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cash &amp; runway content.</a:t>
            </a:r>
          </a:p>
          <a:p>
            <a:r>
              <a:rPr sz="1200">
                <a:solidFill>
                  <a:srgbClr val="A855F7"/>
                </a:solidFill>
              </a:rPr>
              <a:t>Themed for: Investor Deck · Editorial style · Midnight Violet · Consumer Brand</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1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09 / 14</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Customer &amp; Cohort Update</a:t>
            </a:r>
          </a:p>
        </p:txBody>
      </p:sp>
      <p:sp>
        <p:nvSpPr>
          <p:cNvPr id="6" name="Rounded Rectangle 5"/>
          <p:cNvSpPr/>
          <p:nvPr/>
        </p:nvSpPr>
        <p:spPr>
          <a:xfrm>
            <a:off x="731520" y="2286000"/>
            <a:ext cx="10424160" cy="3931920"/>
          </a:xfrm>
          <a:prstGeom prst="roundRect">
            <a:avLst/>
          </a:prstGeom>
          <a:solidFill>
            <a:srgbClr val="FFFFFF"/>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customer &amp; cohort update content.</a:t>
            </a:r>
          </a:p>
          <a:p>
            <a:r>
              <a:rPr sz="1200">
                <a:solidFill>
                  <a:srgbClr val="A855F7"/>
                </a:solidFill>
              </a:rPr>
              <a:t>Themed for: Investor Deck · Editorial style · Midnight Violet · Consumer Brand</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10 / 14</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4F4F5"/>
                </a:solidFill>
                <a:latin typeface="Plus Jakarta Sans"/>
              </a:rPr>
              <a:t>Pipeline Health</a:t>
            </a:r>
          </a:p>
        </p:txBody>
      </p:sp>
      <p:sp>
        <p:nvSpPr>
          <p:cNvPr id="6" name="Rounded Rectangle 5"/>
          <p:cNvSpPr/>
          <p:nvPr/>
        </p:nvSpPr>
        <p:spPr>
          <a:xfrm>
            <a:off x="731520" y="2286000"/>
            <a:ext cx="10424160" cy="3931920"/>
          </a:xfrm>
          <a:prstGeom prst="roundRect">
            <a:avLst/>
          </a:prstGeom>
          <a:solidFill>
            <a:srgbClr val="0A0A12"/>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pipeline health content.</a:t>
            </a:r>
          </a:p>
          <a:p>
            <a:r>
              <a:rPr sz="1200">
                <a:solidFill>
                  <a:srgbClr val="A855F7"/>
                </a:solidFill>
              </a:rPr>
              <a:t>Themed for: Investor Deck · Editorial style · Midnight Violet · Consumer Brand</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1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11 / 14</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Roadmap Progress</a:t>
            </a:r>
          </a:p>
        </p:txBody>
      </p:sp>
      <p:sp>
        <p:nvSpPr>
          <p:cNvPr id="6" name="Rounded Rectangle 5"/>
          <p:cNvSpPr/>
          <p:nvPr/>
        </p:nvSpPr>
        <p:spPr>
          <a:xfrm>
            <a:off x="731520" y="2286000"/>
            <a:ext cx="10424160" cy="3931920"/>
          </a:xfrm>
          <a:prstGeom prst="roundRect">
            <a:avLst/>
          </a:prstGeom>
          <a:solidFill>
            <a:srgbClr val="FFFFFF"/>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roadmap progress content.</a:t>
            </a:r>
          </a:p>
          <a:p>
            <a:r>
              <a:rPr sz="1200">
                <a:solidFill>
                  <a:srgbClr val="A855F7"/>
                </a:solidFill>
              </a:rPr>
              <a:t>Themed for: Investor Deck · Editorial style · Midnight Violet · Consumer Brand</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12 / 14</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4F4F5"/>
                </a:solidFill>
                <a:latin typeface="Plus Jakarta Sans"/>
              </a:rPr>
              <a:t>Risks &amp; Mitigations</a:t>
            </a:r>
          </a:p>
        </p:txBody>
      </p:sp>
      <p:sp>
        <p:nvSpPr>
          <p:cNvPr id="6" name="Rounded Rectangle 5"/>
          <p:cNvSpPr/>
          <p:nvPr/>
        </p:nvSpPr>
        <p:spPr>
          <a:xfrm>
            <a:off x="731520" y="2286000"/>
            <a:ext cx="10424160" cy="3931920"/>
          </a:xfrm>
          <a:prstGeom prst="roundRect">
            <a:avLst/>
          </a:prstGeom>
          <a:solidFill>
            <a:srgbClr val="0A0A12"/>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risks &amp; mitigations content.</a:t>
            </a:r>
          </a:p>
          <a:p>
            <a:r>
              <a:rPr sz="1200">
                <a:solidFill>
                  <a:srgbClr val="A855F7"/>
                </a:solidFill>
              </a:rPr>
              <a:t>Themed for: Investor Deck · Editorial style · Midnight Violet · Consumer Brand</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1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13 / 14</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Asks &amp; Help Needed</a:t>
            </a:r>
          </a:p>
        </p:txBody>
      </p:sp>
      <p:sp>
        <p:nvSpPr>
          <p:cNvPr id="6" name="Rounded Rectangle 5"/>
          <p:cNvSpPr/>
          <p:nvPr/>
        </p:nvSpPr>
        <p:spPr>
          <a:xfrm>
            <a:off x="731520" y="2286000"/>
            <a:ext cx="10424160" cy="3931920"/>
          </a:xfrm>
          <a:prstGeom prst="roundRect">
            <a:avLst/>
          </a:prstGeom>
          <a:solidFill>
            <a:srgbClr val="FFFFFF"/>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asks &amp; help needed content.</a:t>
            </a:r>
          </a:p>
          <a:p>
            <a:r>
              <a:rPr sz="1200">
                <a:solidFill>
                  <a:srgbClr val="A855F7"/>
                </a:solidFill>
              </a:rPr>
              <a:t>Themed for: Investor Deck · Editorial style · Midnight Violet · Consumer Brand</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14 / 14</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4F4F5"/>
                </a:solidFill>
                <a:latin typeface="Plus Jakarta Sans"/>
              </a:rPr>
              <a:t>Calendar of Upcoming Reviews</a:t>
            </a:r>
          </a:p>
        </p:txBody>
      </p:sp>
      <p:sp>
        <p:nvSpPr>
          <p:cNvPr id="6" name="Rounded Rectangle 5"/>
          <p:cNvSpPr/>
          <p:nvPr/>
        </p:nvSpPr>
        <p:spPr>
          <a:xfrm>
            <a:off x="731520" y="2286000"/>
            <a:ext cx="10424160" cy="3931920"/>
          </a:xfrm>
          <a:prstGeom prst="roundRect">
            <a:avLst/>
          </a:prstGeom>
          <a:solidFill>
            <a:srgbClr val="0A0A12"/>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calendar of upcoming reviews content.</a:t>
            </a:r>
          </a:p>
          <a:p>
            <a:r>
              <a:rPr sz="1200">
                <a:solidFill>
                  <a:srgbClr val="A855F7"/>
                </a:solidFill>
              </a:rPr>
              <a:t>Themed for: Investor Deck · Editorial style · Midnight Violet · Consumer Brand</a:t>
            </a:r>
          </a:p>
        </p:txBody>
      </p:sp>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A855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2926080"/>
            <a:ext cx="10058400" cy="914400"/>
          </a:xfrm>
          <a:prstGeom prst="rect">
            <a:avLst/>
          </a:prstGeom>
          <a:noFill/>
        </p:spPr>
        <p:txBody>
          <a:bodyPr wrap="square">
            <a:spAutoFit/>
          </a:bodyPr>
          <a:lstStyle/>
          <a:p>
            <a:pPr algn="l"/>
            <a:r>
              <a:rPr sz="3600" b="1">
                <a:solidFill>
                  <a:srgbClr val="FFFFFF"/>
                </a:solidFill>
                <a:latin typeface="Plus Jakarta Sans"/>
              </a:rPr>
              <a:t>Thank you</a:t>
            </a:r>
          </a:p>
        </p:txBody>
      </p:sp>
      <p:sp>
        <p:nvSpPr>
          <p:cNvPr id="4" name="TextBox 3"/>
          <p:cNvSpPr txBox="1"/>
          <p:nvPr/>
        </p:nvSpPr>
        <p:spPr>
          <a:xfrm>
            <a:off x="731520" y="3840480"/>
            <a:ext cx="10058400" cy="548640"/>
          </a:xfrm>
          <a:prstGeom prst="rect">
            <a:avLst/>
          </a:prstGeom>
          <a:noFill/>
        </p:spPr>
        <p:txBody>
          <a:bodyPr wrap="square">
            <a:spAutoFit/>
          </a:bodyPr>
          <a:lstStyle/>
          <a:p>
            <a:pPr algn="l"/>
            <a:r>
              <a:rPr sz="1600" b="0">
                <a:solidFill>
                  <a:srgbClr val="FFFFFF"/>
                </a:solidFill>
                <a:latin typeface="Plus Jakarta Sans"/>
              </a:rPr>
              <a:t>Investor Deck — Editorial Midnight Violet Edition for Consumer Brand</a:t>
            </a:r>
          </a:p>
        </p:txBody>
      </p:sp>
      <p:sp>
        <p:nvSpPr>
          <p:cNvPr id="5" name="TextBox 4"/>
          <p:cNvSpPr txBox="1"/>
          <p:nvPr/>
        </p:nvSpPr>
        <p:spPr>
          <a:xfrm>
            <a:off x="731520" y="6217920"/>
            <a:ext cx="10058400" cy="457200"/>
          </a:xfrm>
          <a:prstGeom prst="rect">
            <a:avLst/>
          </a:prstGeom>
          <a:noFill/>
        </p:spPr>
        <p:txBody>
          <a:bodyPr wrap="square">
            <a:spAutoFit/>
          </a:bodyPr>
          <a:lstStyle/>
          <a:p>
            <a:pPr algn="l"/>
            <a:r>
              <a:rPr sz="1100" b="0">
                <a:solidFill>
                  <a:srgbClr val="FFFFFF"/>
                </a:solidFill>
                <a:latin typeface="Plus Jakarta Sans"/>
              </a:rPr>
              <a:t>Free template by Slide Trove · slidetrove.com</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457200"/>
            <a:ext cx="9144000" cy="640080"/>
          </a:xfrm>
          <a:prstGeom prst="rect">
            <a:avLst/>
          </a:prstGeom>
          <a:noFill/>
        </p:spPr>
        <p:txBody>
          <a:bodyPr wrap="square">
            <a:spAutoFit/>
          </a:bodyPr>
          <a:lstStyle/>
          <a:p>
            <a:pPr algn="l"/>
            <a:r>
              <a:rPr sz="2800" b="1">
                <a:solidFill>
                  <a:srgbClr val="F4F4F5"/>
                </a:solidFill>
                <a:latin typeface="Plus Jakarta Sans"/>
              </a:rPr>
              <a:t>Agenda</a:t>
            </a:r>
          </a:p>
        </p:txBody>
      </p:sp>
      <p:sp>
        <p:nvSpPr>
          <p:cNvPr id="4" name="Oval 3"/>
          <p:cNvSpPr/>
          <p:nvPr/>
        </p:nvSpPr>
        <p:spPr>
          <a:xfrm>
            <a:off x="731520" y="128016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a:t>
            </a:r>
          </a:p>
        </p:txBody>
      </p:sp>
      <p:sp>
        <p:nvSpPr>
          <p:cNvPr id="5" name="TextBox 4"/>
          <p:cNvSpPr txBox="1"/>
          <p:nvPr/>
        </p:nvSpPr>
        <p:spPr>
          <a:xfrm>
            <a:off x="1234440" y="1234440"/>
            <a:ext cx="4572000" cy="457200"/>
          </a:xfrm>
          <a:prstGeom prst="rect">
            <a:avLst/>
          </a:prstGeom>
          <a:noFill/>
        </p:spPr>
        <p:txBody>
          <a:bodyPr wrap="square">
            <a:spAutoFit/>
          </a:bodyPr>
          <a:lstStyle/>
          <a:p>
            <a:pPr algn="l"/>
            <a:r>
              <a:rPr sz="1400" b="0">
                <a:solidFill>
                  <a:srgbClr val="F4F4F5"/>
                </a:solidFill>
                <a:latin typeface="Plus Jakarta Sans"/>
              </a:rPr>
              <a:t>Cover &amp; Reporting Period</a:t>
            </a:r>
          </a:p>
        </p:txBody>
      </p:sp>
      <p:sp>
        <p:nvSpPr>
          <p:cNvPr id="6" name="Oval 5"/>
          <p:cNvSpPr/>
          <p:nvPr/>
        </p:nvSpPr>
        <p:spPr>
          <a:xfrm>
            <a:off x="6126480" y="128016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2</a:t>
            </a:r>
          </a:p>
        </p:txBody>
      </p:sp>
      <p:sp>
        <p:nvSpPr>
          <p:cNvPr id="7" name="TextBox 6"/>
          <p:cNvSpPr txBox="1"/>
          <p:nvPr/>
        </p:nvSpPr>
        <p:spPr>
          <a:xfrm>
            <a:off x="6629400" y="1234440"/>
            <a:ext cx="4572000" cy="457200"/>
          </a:xfrm>
          <a:prstGeom prst="rect">
            <a:avLst/>
          </a:prstGeom>
          <a:noFill/>
        </p:spPr>
        <p:txBody>
          <a:bodyPr wrap="square">
            <a:spAutoFit/>
          </a:bodyPr>
          <a:lstStyle/>
          <a:p>
            <a:pPr algn="l"/>
            <a:r>
              <a:rPr sz="1400" b="0">
                <a:solidFill>
                  <a:srgbClr val="F4F4F5"/>
                </a:solidFill>
                <a:latin typeface="Plus Jakarta Sans"/>
              </a:rPr>
              <a:t>Headline Metrics</a:t>
            </a:r>
          </a:p>
        </p:txBody>
      </p:sp>
      <p:sp>
        <p:nvSpPr>
          <p:cNvPr id="8" name="Oval 7"/>
          <p:cNvSpPr/>
          <p:nvPr/>
        </p:nvSpPr>
        <p:spPr>
          <a:xfrm>
            <a:off x="731520" y="192024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3</a:t>
            </a:r>
          </a:p>
        </p:txBody>
      </p:sp>
      <p:sp>
        <p:nvSpPr>
          <p:cNvPr id="9" name="TextBox 8"/>
          <p:cNvSpPr txBox="1"/>
          <p:nvPr/>
        </p:nvSpPr>
        <p:spPr>
          <a:xfrm>
            <a:off x="1234440" y="1874520"/>
            <a:ext cx="4572000" cy="457200"/>
          </a:xfrm>
          <a:prstGeom prst="rect">
            <a:avLst/>
          </a:prstGeom>
          <a:noFill/>
        </p:spPr>
        <p:txBody>
          <a:bodyPr wrap="square">
            <a:spAutoFit/>
          </a:bodyPr>
          <a:lstStyle/>
          <a:p>
            <a:pPr algn="l"/>
            <a:r>
              <a:rPr sz="1400" b="0">
                <a:solidFill>
                  <a:srgbClr val="F4F4F5"/>
                </a:solidFill>
                <a:latin typeface="Plus Jakarta Sans"/>
              </a:rPr>
              <a:t>Quarter at a Glance</a:t>
            </a:r>
          </a:p>
        </p:txBody>
      </p:sp>
      <p:sp>
        <p:nvSpPr>
          <p:cNvPr id="10" name="Oval 9"/>
          <p:cNvSpPr/>
          <p:nvPr/>
        </p:nvSpPr>
        <p:spPr>
          <a:xfrm>
            <a:off x="6126480" y="192024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4</a:t>
            </a:r>
          </a:p>
        </p:txBody>
      </p:sp>
      <p:sp>
        <p:nvSpPr>
          <p:cNvPr id="11" name="TextBox 10"/>
          <p:cNvSpPr txBox="1"/>
          <p:nvPr/>
        </p:nvSpPr>
        <p:spPr>
          <a:xfrm>
            <a:off x="6629400" y="1874520"/>
            <a:ext cx="4572000" cy="457200"/>
          </a:xfrm>
          <a:prstGeom prst="rect">
            <a:avLst/>
          </a:prstGeom>
          <a:noFill/>
        </p:spPr>
        <p:txBody>
          <a:bodyPr wrap="square">
            <a:spAutoFit/>
          </a:bodyPr>
          <a:lstStyle/>
          <a:p>
            <a:pPr algn="l"/>
            <a:r>
              <a:rPr sz="1400" b="0">
                <a:solidFill>
                  <a:srgbClr val="F4F4F5"/>
                </a:solidFill>
                <a:latin typeface="Plus Jakarta Sans"/>
              </a:rPr>
              <a:t>Wins</a:t>
            </a:r>
          </a:p>
        </p:txBody>
      </p:sp>
      <p:sp>
        <p:nvSpPr>
          <p:cNvPr id="12" name="Oval 11"/>
          <p:cNvSpPr/>
          <p:nvPr/>
        </p:nvSpPr>
        <p:spPr>
          <a:xfrm>
            <a:off x="731520" y="256032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5</a:t>
            </a:r>
          </a:p>
        </p:txBody>
      </p:sp>
      <p:sp>
        <p:nvSpPr>
          <p:cNvPr id="13" name="TextBox 12"/>
          <p:cNvSpPr txBox="1"/>
          <p:nvPr/>
        </p:nvSpPr>
        <p:spPr>
          <a:xfrm>
            <a:off x="1234440" y="2514600"/>
            <a:ext cx="4572000" cy="457200"/>
          </a:xfrm>
          <a:prstGeom prst="rect">
            <a:avLst/>
          </a:prstGeom>
          <a:noFill/>
        </p:spPr>
        <p:txBody>
          <a:bodyPr wrap="square">
            <a:spAutoFit/>
          </a:bodyPr>
          <a:lstStyle/>
          <a:p>
            <a:pPr algn="l"/>
            <a:r>
              <a:rPr sz="1400" b="0">
                <a:solidFill>
                  <a:srgbClr val="F4F4F5"/>
                </a:solidFill>
                <a:latin typeface="Plus Jakarta Sans"/>
              </a:rPr>
              <a:t>Losses &amp; Lessons</a:t>
            </a:r>
          </a:p>
        </p:txBody>
      </p:sp>
      <p:sp>
        <p:nvSpPr>
          <p:cNvPr id="14" name="Oval 13"/>
          <p:cNvSpPr/>
          <p:nvPr/>
        </p:nvSpPr>
        <p:spPr>
          <a:xfrm>
            <a:off x="6126480" y="256032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6</a:t>
            </a:r>
          </a:p>
        </p:txBody>
      </p:sp>
      <p:sp>
        <p:nvSpPr>
          <p:cNvPr id="15" name="TextBox 14"/>
          <p:cNvSpPr txBox="1"/>
          <p:nvPr/>
        </p:nvSpPr>
        <p:spPr>
          <a:xfrm>
            <a:off x="6629400" y="2514600"/>
            <a:ext cx="4572000" cy="457200"/>
          </a:xfrm>
          <a:prstGeom prst="rect">
            <a:avLst/>
          </a:prstGeom>
          <a:noFill/>
        </p:spPr>
        <p:txBody>
          <a:bodyPr wrap="square">
            <a:spAutoFit/>
          </a:bodyPr>
          <a:lstStyle/>
          <a:p>
            <a:pPr algn="l"/>
            <a:r>
              <a:rPr sz="1400" b="0">
                <a:solidFill>
                  <a:srgbClr val="F4F4F5"/>
                </a:solidFill>
                <a:latin typeface="Plus Jakarta Sans"/>
              </a:rPr>
              <a:t>Key Hires</a:t>
            </a:r>
          </a:p>
        </p:txBody>
      </p:sp>
      <p:sp>
        <p:nvSpPr>
          <p:cNvPr id="16" name="Oval 15"/>
          <p:cNvSpPr/>
          <p:nvPr/>
        </p:nvSpPr>
        <p:spPr>
          <a:xfrm>
            <a:off x="731520" y="320040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7</a:t>
            </a:r>
          </a:p>
        </p:txBody>
      </p:sp>
      <p:sp>
        <p:nvSpPr>
          <p:cNvPr id="17" name="TextBox 16"/>
          <p:cNvSpPr txBox="1"/>
          <p:nvPr/>
        </p:nvSpPr>
        <p:spPr>
          <a:xfrm>
            <a:off x="1234440" y="3154680"/>
            <a:ext cx="4572000" cy="457200"/>
          </a:xfrm>
          <a:prstGeom prst="rect">
            <a:avLst/>
          </a:prstGeom>
          <a:noFill/>
        </p:spPr>
        <p:txBody>
          <a:bodyPr wrap="square">
            <a:spAutoFit/>
          </a:bodyPr>
          <a:lstStyle/>
          <a:p>
            <a:pPr algn="l"/>
            <a:r>
              <a:rPr sz="1400" b="0">
                <a:solidFill>
                  <a:srgbClr val="F4F4F5"/>
                </a:solidFill>
                <a:latin typeface="Plus Jakarta Sans"/>
              </a:rPr>
              <a:t>Financials Summary</a:t>
            </a:r>
          </a:p>
        </p:txBody>
      </p:sp>
      <p:sp>
        <p:nvSpPr>
          <p:cNvPr id="18" name="Oval 17"/>
          <p:cNvSpPr/>
          <p:nvPr/>
        </p:nvSpPr>
        <p:spPr>
          <a:xfrm>
            <a:off x="6126480" y="320040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8</a:t>
            </a:r>
          </a:p>
        </p:txBody>
      </p:sp>
      <p:sp>
        <p:nvSpPr>
          <p:cNvPr id="19" name="TextBox 18"/>
          <p:cNvSpPr txBox="1"/>
          <p:nvPr/>
        </p:nvSpPr>
        <p:spPr>
          <a:xfrm>
            <a:off x="6629400" y="3154680"/>
            <a:ext cx="4572000" cy="457200"/>
          </a:xfrm>
          <a:prstGeom prst="rect">
            <a:avLst/>
          </a:prstGeom>
          <a:noFill/>
        </p:spPr>
        <p:txBody>
          <a:bodyPr wrap="square">
            <a:spAutoFit/>
          </a:bodyPr>
          <a:lstStyle/>
          <a:p>
            <a:pPr algn="l"/>
            <a:r>
              <a:rPr sz="1400" b="0">
                <a:solidFill>
                  <a:srgbClr val="F4F4F5"/>
                </a:solidFill>
                <a:latin typeface="Plus Jakarta Sans"/>
              </a:rPr>
              <a:t>Cash &amp; Runway</a:t>
            </a:r>
          </a:p>
        </p:txBody>
      </p:sp>
      <p:sp>
        <p:nvSpPr>
          <p:cNvPr id="20" name="Oval 19"/>
          <p:cNvSpPr/>
          <p:nvPr/>
        </p:nvSpPr>
        <p:spPr>
          <a:xfrm>
            <a:off x="731520" y="384048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9</a:t>
            </a:r>
          </a:p>
        </p:txBody>
      </p:sp>
      <p:sp>
        <p:nvSpPr>
          <p:cNvPr id="21" name="TextBox 20"/>
          <p:cNvSpPr txBox="1"/>
          <p:nvPr/>
        </p:nvSpPr>
        <p:spPr>
          <a:xfrm>
            <a:off x="1234440" y="3794760"/>
            <a:ext cx="4572000" cy="457200"/>
          </a:xfrm>
          <a:prstGeom prst="rect">
            <a:avLst/>
          </a:prstGeom>
          <a:noFill/>
        </p:spPr>
        <p:txBody>
          <a:bodyPr wrap="square">
            <a:spAutoFit/>
          </a:bodyPr>
          <a:lstStyle/>
          <a:p>
            <a:pPr algn="l"/>
            <a:r>
              <a:rPr sz="1400" b="0">
                <a:solidFill>
                  <a:srgbClr val="F4F4F5"/>
                </a:solidFill>
                <a:latin typeface="Plus Jakarta Sans"/>
              </a:rPr>
              <a:t>Customer &amp; Cohort Update</a:t>
            </a:r>
          </a:p>
        </p:txBody>
      </p:sp>
      <p:sp>
        <p:nvSpPr>
          <p:cNvPr id="22" name="Oval 21"/>
          <p:cNvSpPr/>
          <p:nvPr/>
        </p:nvSpPr>
        <p:spPr>
          <a:xfrm>
            <a:off x="6126480" y="384048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10</a:t>
            </a:r>
          </a:p>
        </p:txBody>
      </p:sp>
      <p:sp>
        <p:nvSpPr>
          <p:cNvPr id="23" name="TextBox 22"/>
          <p:cNvSpPr txBox="1"/>
          <p:nvPr/>
        </p:nvSpPr>
        <p:spPr>
          <a:xfrm>
            <a:off x="6629400" y="3794760"/>
            <a:ext cx="4572000" cy="457200"/>
          </a:xfrm>
          <a:prstGeom prst="rect">
            <a:avLst/>
          </a:prstGeom>
          <a:noFill/>
        </p:spPr>
        <p:txBody>
          <a:bodyPr wrap="square">
            <a:spAutoFit/>
          </a:bodyPr>
          <a:lstStyle/>
          <a:p>
            <a:pPr algn="l"/>
            <a:r>
              <a:rPr sz="1400" b="0">
                <a:solidFill>
                  <a:srgbClr val="F4F4F5"/>
                </a:solidFill>
                <a:latin typeface="Plus Jakarta Sans"/>
              </a:rPr>
              <a:t>Pipeline Health</a:t>
            </a:r>
          </a:p>
        </p:txBody>
      </p:sp>
      <p:sp>
        <p:nvSpPr>
          <p:cNvPr id="24" name="Oval 23"/>
          <p:cNvSpPr/>
          <p:nvPr/>
        </p:nvSpPr>
        <p:spPr>
          <a:xfrm>
            <a:off x="731520" y="448056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11</a:t>
            </a:r>
          </a:p>
        </p:txBody>
      </p:sp>
      <p:sp>
        <p:nvSpPr>
          <p:cNvPr id="25" name="TextBox 24"/>
          <p:cNvSpPr txBox="1"/>
          <p:nvPr/>
        </p:nvSpPr>
        <p:spPr>
          <a:xfrm>
            <a:off x="1234440" y="4434840"/>
            <a:ext cx="4572000" cy="457200"/>
          </a:xfrm>
          <a:prstGeom prst="rect">
            <a:avLst/>
          </a:prstGeom>
          <a:noFill/>
        </p:spPr>
        <p:txBody>
          <a:bodyPr wrap="square">
            <a:spAutoFit/>
          </a:bodyPr>
          <a:lstStyle/>
          <a:p>
            <a:pPr algn="l"/>
            <a:r>
              <a:rPr sz="1400" b="0">
                <a:solidFill>
                  <a:srgbClr val="F4F4F5"/>
                </a:solidFill>
                <a:latin typeface="Plus Jakarta Sans"/>
              </a:rPr>
              <a:t>Roadmap Progress</a:t>
            </a:r>
          </a:p>
        </p:txBody>
      </p:sp>
      <p:sp>
        <p:nvSpPr>
          <p:cNvPr id="26" name="Oval 25"/>
          <p:cNvSpPr/>
          <p:nvPr/>
        </p:nvSpPr>
        <p:spPr>
          <a:xfrm>
            <a:off x="6126480" y="448056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12</a:t>
            </a:r>
          </a:p>
        </p:txBody>
      </p:sp>
      <p:sp>
        <p:nvSpPr>
          <p:cNvPr id="27" name="TextBox 26"/>
          <p:cNvSpPr txBox="1"/>
          <p:nvPr/>
        </p:nvSpPr>
        <p:spPr>
          <a:xfrm>
            <a:off x="6629400" y="4434840"/>
            <a:ext cx="4572000" cy="457200"/>
          </a:xfrm>
          <a:prstGeom prst="rect">
            <a:avLst/>
          </a:prstGeom>
          <a:noFill/>
        </p:spPr>
        <p:txBody>
          <a:bodyPr wrap="square">
            <a:spAutoFit/>
          </a:bodyPr>
          <a:lstStyle/>
          <a:p>
            <a:pPr algn="l"/>
            <a:r>
              <a:rPr sz="1400" b="0">
                <a:solidFill>
                  <a:srgbClr val="F4F4F5"/>
                </a:solidFill>
                <a:latin typeface="Plus Jakarta Sans"/>
              </a:rPr>
              <a:t>Risks &amp; Mitigations</a:t>
            </a:r>
          </a:p>
        </p:txBody>
      </p:sp>
      <p:sp>
        <p:nvSpPr>
          <p:cNvPr id="28" name="Oval 27"/>
          <p:cNvSpPr/>
          <p:nvPr/>
        </p:nvSpPr>
        <p:spPr>
          <a:xfrm>
            <a:off x="731520" y="512064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13</a:t>
            </a:r>
          </a:p>
        </p:txBody>
      </p:sp>
      <p:sp>
        <p:nvSpPr>
          <p:cNvPr id="29" name="TextBox 28"/>
          <p:cNvSpPr txBox="1"/>
          <p:nvPr/>
        </p:nvSpPr>
        <p:spPr>
          <a:xfrm>
            <a:off x="1234440" y="5074920"/>
            <a:ext cx="4572000" cy="457200"/>
          </a:xfrm>
          <a:prstGeom prst="rect">
            <a:avLst/>
          </a:prstGeom>
          <a:noFill/>
        </p:spPr>
        <p:txBody>
          <a:bodyPr wrap="square">
            <a:spAutoFit/>
          </a:bodyPr>
          <a:lstStyle/>
          <a:p>
            <a:pPr algn="l"/>
            <a:r>
              <a:rPr sz="1400" b="0">
                <a:solidFill>
                  <a:srgbClr val="F4F4F5"/>
                </a:solidFill>
                <a:latin typeface="Plus Jakarta Sans"/>
              </a:rPr>
              <a:t>Asks &amp; Help Needed</a:t>
            </a:r>
          </a:p>
        </p:txBody>
      </p:sp>
      <p:sp>
        <p:nvSpPr>
          <p:cNvPr id="30" name="Oval 29"/>
          <p:cNvSpPr/>
          <p:nvPr/>
        </p:nvSpPr>
        <p:spPr>
          <a:xfrm>
            <a:off x="6126480" y="512064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14</a:t>
            </a:r>
          </a:p>
        </p:txBody>
      </p:sp>
      <p:sp>
        <p:nvSpPr>
          <p:cNvPr id="31" name="TextBox 30"/>
          <p:cNvSpPr txBox="1"/>
          <p:nvPr/>
        </p:nvSpPr>
        <p:spPr>
          <a:xfrm>
            <a:off x="6629400" y="5074920"/>
            <a:ext cx="4572000" cy="457200"/>
          </a:xfrm>
          <a:prstGeom prst="rect">
            <a:avLst/>
          </a:prstGeom>
          <a:noFill/>
        </p:spPr>
        <p:txBody>
          <a:bodyPr wrap="square">
            <a:spAutoFit/>
          </a:bodyPr>
          <a:lstStyle/>
          <a:p>
            <a:pPr algn="l"/>
            <a:r>
              <a:rPr sz="1400" b="0">
                <a:solidFill>
                  <a:srgbClr val="F4F4F5"/>
                </a:solidFill>
                <a:latin typeface="Plus Jakarta Sans"/>
              </a:rPr>
              <a:t>Calendar of Upcoming Reviews</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1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01 / 14</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Cover &amp; Reporting Period</a:t>
            </a:r>
          </a:p>
        </p:txBody>
      </p:sp>
      <p:sp>
        <p:nvSpPr>
          <p:cNvPr id="6" name="Rounded Rectangle 5"/>
          <p:cNvSpPr/>
          <p:nvPr/>
        </p:nvSpPr>
        <p:spPr>
          <a:xfrm>
            <a:off x="731520" y="2286000"/>
            <a:ext cx="10424160" cy="3931920"/>
          </a:xfrm>
          <a:prstGeom prst="roundRect">
            <a:avLst/>
          </a:prstGeom>
          <a:solidFill>
            <a:srgbClr val="FFFFFF"/>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cover &amp; reporting period content.</a:t>
            </a:r>
          </a:p>
          <a:p>
            <a:r>
              <a:rPr sz="1200">
                <a:solidFill>
                  <a:srgbClr val="A855F7"/>
                </a:solidFill>
              </a:rPr>
              <a:t>Themed for: Investor Deck · Editorial style · Midnight Violet · Consumer Brand</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02 / 14</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4F4F5"/>
                </a:solidFill>
                <a:latin typeface="Plus Jakarta Sans"/>
              </a:rPr>
              <a:t>Headline Metrics</a:t>
            </a:r>
          </a:p>
        </p:txBody>
      </p:sp>
      <p:sp>
        <p:nvSpPr>
          <p:cNvPr id="6" name="Rounded Rectangle 5"/>
          <p:cNvSpPr/>
          <p:nvPr/>
        </p:nvSpPr>
        <p:spPr>
          <a:xfrm>
            <a:off x="731520" y="2286000"/>
            <a:ext cx="10424160" cy="3931920"/>
          </a:xfrm>
          <a:prstGeom prst="roundRect">
            <a:avLst/>
          </a:prstGeom>
          <a:solidFill>
            <a:srgbClr val="0A0A12"/>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headline metrics content.</a:t>
            </a:r>
          </a:p>
          <a:p>
            <a:r>
              <a:rPr sz="1200">
                <a:solidFill>
                  <a:srgbClr val="A855F7"/>
                </a:solidFill>
              </a:rPr>
              <a:t>Themed for: Investor Deck · Editorial style · Midnight Violet · Consumer Brand</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1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03 / 14</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Quarter at a Glance</a:t>
            </a:r>
          </a:p>
        </p:txBody>
      </p:sp>
      <p:sp>
        <p:nvSpPr>
          <p:cNvPr id="6" name="Rounded Rectangle 5"/>
          <p:cNvSpPr/>
          <p:nvPr/>
        </p:nvSpPr>
        <p:spPr>
          <a:xfrm>
            <a:off x="731520" y="2286000"/>
            <a:ext cx="10424160" cy="3931920"/>
          </a:xfrm>
          <a:prstGeom prst="roundRect">
            <a:avLst/>
          </a:prstGeom>
          <a:solidFill>
            <a:srgbClr val="FFFFFF"/>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quarter at a glance content.</a:t>
            </a:r>
          </a:p>
          <a:p>
            <a:r>
              <a:rPr sz="1200">
                <a:solidFill>
                  <a:srgbClr val="A855F7"/>
                </a:solidFill>
              </a:rPr>
              <a:t>Themed for: Investor Deck · Editorial style · Midnight Violet · Consumer Brand</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04 / 14</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4F4F5"/>
                </a:solidFill>
                <a:latin typeface="Plus Jakarta Sans"/>
              </a:rPr>
              <a:t>Wins</a:t>
            </a:r>
          </a:p>
        </p:txBody>
      </p:sp>
      <p:sp>
        <p:nvSpPr>
          <p:cNvPr id="6" name="Rounded Rectangle 5"/>
          <p:cNvSpPr/>
          <p:nvPr/>
        </p:nvSpPr>
        <p:spPr>
          <a:xfrm>
            <a:off x="731520" y="2286000"/>
            <a:ext cx="10424160" cy="3931920"/>
          </a:xfrm>
          <a:prstGeom prst="roundRect">
            <a:avLst/>
          </a:prstGeom>
          <a:solidFill>
            <a:srgbClr val="0A0A12"/>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wins content.</a:t>
            </a:r>
          </a:p>
          <a:p>
            <a:r>
              <a:rPr sz="1200">
                <a:solidFill>
                  <a:srgbClr val="A855F7"/>
                </a:solidFill>
              </a:rPr>
              <a:t>Themed for: Investor Deck · Editorial style · Midnight Violet · Consumer Brand</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1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05 / 14</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Losses &amp; Lessons</a:t>
            </a:r>
          </a:p>
        </p:txBody>
      </p:sp>
      <p:sp>
        <p:nvSpPr>
          <p:cNvPr id="6" name="Rounded Rectangle 5"/>
          <p:cNvSpPr/>
          <p:nvPr/>
        </p:nvSpPr>
        <p:spPr>
          <a:xfrm>
            <a:off x="731520" y="2286000"/>
            <a:ext cx="10424160" cy="3931920"/>
          </a:xfrm>
          <a:prstGeom prst="roundRect">
            <a:avLst/>
          </a:prstGeom>
          <a:solidFill>
            <a:srgbClr val="FFFFFF"/>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losses &amp; lessons content.</a:t>
            </a:r>
          </a:p>
          <a:p>
            <a:r>
              <a:rPr sz="1200">
                <a:solidFill>
                  <a:srgbClr val="A855F7"/>
                </a:solidFill>
              </a:rPr>
              <a:t>Themed for: Investor Deck · Editorial style · Midnight Violet · Consumer Brand</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06 / 14</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4F4F5"/>
                </a:solidFill>
                <a:latin typeface="Plus Jakarta Sans"/>
              </a:rPr>
              <a:t>Key Hires</a:t>
            </a:r>
          </a:p>
        </p:txBody>
      </p:sp>
      <p:sp>
        <p:nvSpPr>
          <p:cNvPr id="6" name="Rounded Rectangle 5"/>
          <p:cNvSpPr/>
          <p:nvPr/>
        </p:nvSpPr>
        <p:spPr>
          <a:xfrm>
            <a:off x="731520" y="2286000"/>
            <a:ext cx="10424160" cy="3931920"/>
          </a:xfrm>
          <a:prstGeom prst="roundRect">
            <a:avLst/>
          </a:prstGeom>
          <a:solidFill>
            <a:srgbClr val="0A0A12"/>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key hires content.</a:t>
            </a:r>
          </a:p>
          <a:p>
            <a:r>
              <a:rPr sz="1200">
                <a:solidFill>
                  <a:srgbClr val="A855F7"/>
                </a:solidFill>
              </a:rPr>
              <a:t>Themed for: Investor Deck · Editorial style · Midnight Violet · Consumer Brand</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1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07 / 14</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Financials Summary</a:t>
            </a:r>
          </a:p>
        </p:txBody>
      </p:sp>
      <p:sp>
        <p:nvSpPr>
          <p:cNvPr id="6" name="Rounded Rectangle 5"/>
          <p:cNvSpPr/>
          <p:nvPr/>
        </p:nvSpPr>
        <p:spPr>
          <a:xfrm>
            <a:off x="731520" y="2286000"/>
            <a:ext cx="10424160" cy="3931920"/>
          </a:xfrm>
          <a:prstGeom prst="roundRect">
            <a:avLst/>
          </a:prstGeom>
          <a:solidFill>
            <a:srgbClr val="FFFFFF"/>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financials summary content.</a:t>
            </a:r>
          </a:p>
          <a:p>
            <a:r>
              <a:rPr sz="1200">
                <a:solidFill>
                  <a:srgbClr val="A855F7"/>
                </a:solidFill>
              </a:rPr>
              <a:t>Themed for: Investor Deck · Editorial style · Midnight Violet · Consumer Brand</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