
<file path=[Content_Types].xml><?xml version="1.0" encoding="utf-8"?>
<Types xmlns="http://schemas.openxmlformats.org/package/2006/content-types">
  <Default Extension="bin" ContentType="application/vnd.openxmlformats-officedocument.presentationml.printerSettings"/>
  <Default Extension="jpeg" ContentType="image/jpe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thumbnail" Target="docProps/thumbnail.jpeg"/><Relationship Id="rId3" Type="http://schemas.openxmlformats.org/package/2006/relationships/metadata/core-properties" Target="docProps/core.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7"/>
    <p:sldId id="257" r:id="rId8"/>
    <p:sldId id="258" r:id="rId9"/>
    <p:sldId id="259" r:id="rId10"/>
    <p:sldId id="260" r:id="rId11"/>
    <p:sldId id="261" r:id="rId12"/>
    <p:sldId id="262" r:id="rId13"/>
    <p:sldId id="263" r:id="rId14"/>
    <p:sldId id="264" r:id="rId15"/>
    <p:sldId id="265" r:id="rId16"/>
    <p:sldId id="266" r:id="rId17"/>
    <p:sldId id="267" r:id="rId18"/>
    <p:sldId id="268" r:id="rId19"/>
    <p:sldId id="269" r:id="rId20"/>
    <p:sldId id="270" r:id="rId21"/>
    <p:sldId id="271" r:id="rId22"/>
  </p:sldIdLst>
  <p:sldSz cx="12191695"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varScale="1">
        <p:scale>
          <a:sx n="124" d="100"/>
          <a:sy n="124" d="100"/>
        </p:scale>
        <p:origin x="-1512" y="-11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printerSettings" Target="printerSettings/printerSettings1.bin"/><Relationship Id="rId3" Type="http://schemas.openxmlformats.org/officeDocument/2006/relationships/presProps" Target="presProps.xml"/><Relationship Id="rId4" Type="http://schemas.openxmlformats.org/officeDocument/2006/relationships/viewProps" Target="viewProps.xml"/><Relationship Id="rId5" Type="http://schemas.openxmlformats.org/officeDocument/2006/relationships/theme" Target="theme/theme1.xml"/><Relationship Id="rId6" Type="http://schemas.openxmlformats.org/officeDocument/2006/relationships/tableStyles" Target="tableStyles.xml"/><Relationship Id="rId7" Type="http://schemas.openxmlformats.org/officeDocument/2006/relationships/slide" Target="slides/slide1.xml"/><Relationship Id="rId8" Type="http://schemas.openxmlformats.org/officeDocument/2006/relationships/slide" Target="slides/slide2.xml"/><Relationship Id="rId9" Type="http://schemas.openxmlformats.org/officeDocument/2006/relationships/slide" Target="slides/slide3.xml"/><Relationship Id="rId10" Type="http://schemas.openxmlformats.org/officeDocument/2006/relationships/slide" Target="slides/slide4.xml"/><Relationship Id="rId11" Type="http://schemas.openxmlformats.org/officeDocument/2006/relationships/slide" Target="slides/slide5.xml"/><Relationship Id="rId12" Type="http://schemas.openxmlformats.org/officeDocument/2006/relationships/slide" Target="slides/slide6.xml"/><Relationship Id="rId13" Type="http://schemas.openxmlformats.org/officeDocument/2006/relationships/slide" Target="slides/slide7.xml"/><Relationship Id="rId14" Type="http://schemas.openxmlformats.org/officeDocument/2006/relationships/slide" Target="slides/slide8.xml"/><Relationship Id="rId15" Type="http://schemas.openxmlformats.org/officeDocument/2006/relationships/slide" Target="slides/slide9.xml"/><Relationship Id="rId16" Type="http://schemas.openxmlformats.org/officeDocument/2006/relationships/slide" Target="slides/slide10.xml"/><Relationship Id="rId17" Type="http://schemas.openxmlformats.org/officeDocument/2006/relationships/slide" Target="slides/slide11.xml"/><Relationship Id="rId18" Type="http://schemas.openxmlformats.org/officeDocument/2006/relationships/slide" Target="slides/slide12.xml"/><Relationship Id="rId19" Type="http://schemas.openxmlformats.org/officeDocument/2006/relationships/slide" Target="slides/slide13.xml"/><Relationship Id="rId20" Type="http://schemas.openxmlformats.org/officeDocument/2006/relationships/slide" Target="slides/slide14.xml"/><Relationship Id="rId21" Type="http://schemas.openxmlformats.org/officeDocument/2006/relationships/slide" Target="slides/slide15.xml"/><Relationship Id="rId22" Type="http://schemas.openxmlformats.org/officeDocument/2006/relationships/slide" Target="slides/slide16.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1680755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9109279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6122237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6143142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606483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7822449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5BCAD085-E8A6-8845-BD4E-CB4CCA059FC4}" type="datetimeFigureOut">
              <a:rPr lang="en-US" smtClean="0"/>
              <a:t>1/27/13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901587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5BCAD085-E8A6-8845-BD4E-CB4CCA059FC4}" type="datetimeFigureOut">
              <a:rPr lang="en-US" smtClean="0"/>
              <a:t>1/27/13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7270277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CAD085-E8A6-8845-BD4E-CB4CCA059FC4}" type="datetimeFigureOut">
              <a:rPr lang="en-US" smtClean="0"/>
              <a:t>1/27/13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2129998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8407265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889236939"/>
      </p:ext>
    </p:extLst>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 Id="rId11" Type="http://schemas.openxmlformats.org/officeDocument/2006/relationships/slideLayout" Target="../slideLayouts/slideLayout11.xml"/><Relationship Id="rId1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CAD085-E8A6-8845-BD4E-CB4CCA059FC4}" type="datetimeFigureOut">
              <a:rPr lang="en-US" smtClean="0"/>
              <a:t>1/27/13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1FF6DA9-008F-8B48-92A6-B652298478BF}" type="slidenum">
              <a:rPr lang="en-US" smtClean="0"/>
              <a:t>‹#›</a:t>
            </a:fld>
            <a:endParaRPr lang="en-US"/>
          </a:p>
        </p:txBody>
      </p:sp>
    </p:spTree>
    <p:extLst>
      <p:ext uri="{BB962C8B-B14F-4D97-AF65-F5344CB8AC3E}">
        <p14:creationId xmlns:p14="http://schemas.microsoft.com/office/powerpoint/2010/main" val="220997751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7F8F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Oval 2"/>
          <p:cNvSpPr/>
          <p:nvPr/>
        </p:nvSpPr>
        <p:spPr>
          <a:xfrm>
            <a:off x="9692640" y="-1280160"/>
            <a:ext cx="3840480" cy="3840480"/>
          </a:xfrm>
          <a:prstGeom prst="ellipse">
            <a:avLst/>
          </a:prstGeom>
          <a:solidFill>
            <a:srgbClr val="065F46"/>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640080"/>
            <a:ext cx="6400800" cy="457200"/>
          </a:xfrm>
          <a:prstGeom prst="rect">
            <a:avLst/>
          </a:prstGeom>
          <a:noFill/>
        </p:spPr>
        <p:txBody>
          <a:bodyPr wrap="square">
            <a:spAutoFit/>
          </a:bodyPr>
          <a:lstStyle/>
          <a:p>
            <a:pPr algn="l"/>
            <a:r>
              <a:rPr sz="1400" b="1">
                <a:solidFill>
                  <a:srgbClr val="10B981"/>
                </a:solidFill>
                <a:latin typeface="Plus Jakarta Sans"/>
              </a:rPr>
              <a:t>MARKET RESEARCH  ·  MODERN STYLE</a:t>
            </a:r>
          </a:p>
        </p:txBody>
      </p:sp>
      <p:sp>
        <p:nvSpPr>
          <p:cNvPr id="5" name="TextBox 4"/>
          <p:cNvSpPr txBox="1"/>
          <p:nvPr/>
        </p:nvSpPr>
        <p:spPr>
          <a:xfrm>
            <a:off x="731520" y="2377440"/>
            <a:ext cx="9601200" cy="2011680"/>
          </a:xfrm>
          <a:prstGeom prst="rect">
            <a:avLst/>
          </a:prstGeom>
          <a:noFill/>
        </p:spPr>
        <p:txBody>
          <a:bodyPr wrap="square">
            <a:spAutoFit/>
          </a:bodyPr>
          <a:lstStyle/>
          <a:p>
            <a:pPr algn="l"/>
            <a:r>
              <a:rPr sz="4000" b="1">
                <a:solidFill>
                  <a:srgbClr val="1F2937"/>
                </a:solidFill>
                <a:latin typeface="Plus Jakarta Sans"/>
              </a:rPr>
              <a:t>Market Research — Modern Forest Sage Edition for Edtech</a:t>
            </a:r>
          </a:p>
        </p:txBody>
      </p:sp>
      <p:sp>
        <p:nvSpPr>
          <p:cNvPr id="6" name="TextBox 5"/>
          <p:cNvSpPr txBox="1"/>
          <p:nvPr/>
        </p:nvSpPr>
        <p:spPr>
          <a:xfrm>
            <a:off x="731520" y="4480560"/>
            <a:ext cx="9601200" cy="1188720"/>
          </a:xfrm>
          <a:prstGeom prst="rect">
            <a:avLst/>
          </a:prstGeom>
          <a:noFill/>
        </p:spPr>
        <p:txBody>
          <a:bodyPr wrap="square">
            <a:spAutoFit/>
          </a:bodyPr>
          <a:lstStyle/>
          <a:p>
            <a:pPr algn="l"/>
            <a:r>
              <a:rPr sz="1600" b="0">
                <a:solidFill>
                  <a:srgbClr val="1F2937"/>
                </a:solidFill>
                <a:latin typeface="Plus Jakarta Sans"/>
              </a:rPr>
              <a:t>A modern market research deck designed for edtech operators presenting to district administrators and curriculum buyers. The Forest Sage palette is tuned for screen and print, and the modern layout system pre-paces the n</a:t>
            </a:r>
          </a:p>
        </p:txBody>
      </p:sp>
      <p:sp>
        <p:nvSpPr>
          <p:cNvPr id="7" name="TextBox 6"/>
          <p:cNvSpPr txBox="1"/>
          <p:nvPr/>
        </p:nvSpPr>
        <p:spPr>
          <a:xfrm>
            <a:off x="731520" y="6126480"/>
            <a:ext cx="9144000" cy="457200"/>
          </a:xfrm>
          <a:prstGeom prst="rect">
            <a:avLst/>
          </a:prstGeom>
          <a:noFill/>
        </p:spPr>
        <p:txBody>
          <a:bodyPr wrap="square">
            <a:spAutoFit/>
          </a:bodyPr>
          <a:lstStyle/>
          <a:p>
            <a:pPr algn="l"/>
            <a:r>
              <a:rPr sz="1200" b="1">
                <a:solidFill>
                  <a:srgbClr val="10B981"/>
                </a:solidFill>
                <a:latin typeface="Plus Jakarta Sans"/>
              </a:rPr>
              <a:t>13 slides  ·  16:9 widescreen  ·  Slide Trove</a:t>
            </a:r>
          </a:p>
        </p:txBody>
      </p:sp>
    </p:spTree>
  </p:cSld>
  <p:clrMapOvr>
    <a:masterClrMapping/>
  </p:clrMapOvr>
</p:sld>
</file>

<file path=ppt/slides/slide10.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10B98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10B981"/>
                </a:solidFill>
                <a:latin typeface="Plus Jakarta Sans"/>
              </a:rPr>
              <a:t>08 / 13</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1F2937"/>
                </a:solidFill>
                <a:latin typeface="Plus Jakarta Sans"/>
              </a:rPr>
              <a:t>TAM / SAM / SOM</a:t>
            </a:r>
          </a:p>
        </p:txBody>
      </p:sp>
      <p:sp>
        <p:nvSpPr>
          <p:cNvPr id="6" name="Rounded Rectangle 5"/>
          <p:cNvSpPr/>
          <p:nvPr/>
        </p:nvSpPr>
        <p:spPr>
          <a:xfrm>
            <a:off x="731520" y="2286000"/>
            <a:ext cx="10424160" cy="3931920"/>
          </a:xfrm>
          <a:prstGeom prst="roundRect">
            <a:avLst/>
          </a:prstGeom>
          <a:solidFill>
            <a:srgbClr val="F7F8F4"/>
          </a:solidFill>
          <a:ln w="15875">
            <a:solidFill>
              <a:srgbClr val="065F46"/>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1F2937"/>
                </a:solidFill>
              </a:rPr>
              <a:t>Replace this placeholder with your tam / sam / som content.</a:t>
            </a:r>
          </a:p>
          <a:p>
            <a:r>
              <a:rPr sz="1200">
                <a:solidFill>
                  <a:srgbClr val="065F46"/>
                </a:solidFill>
              </a:rPr>
              <a:t>Themed for: Market Research · Modern style · Forest Sage · Edtech</a:t>
            </a:r>
          </a:p>
        </p:txBody>
      </p:sp>
    </p:spTree>
  </p:cSld>
  <p:clrMapOvr>
    <a:masterClrMapping/>
  </p:clrMapOvr>
</p:sld>
</file>

<file path=ppt/slides/slide1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7F8F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10B98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10B981"/>
                </a:solidFill>
                <a:latin typeface="Plus Jakarta Sans"/>
              </a:rPr>
              <a:t>09 / 13</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1F2937"/>
                </a:solidFill>
                <a:latin typeface="Plus Jakarta Sans"/>
              </a:rPr>
              <a:t>Trend Lines</a:t>
            </a:r>
          </a:p>
        </p:txBody>
      </p:sp>
      <p:sp>
        <p:nvSpPr>
          <p:cNvPr id="6" name="Rounded Rectangle 5"/>
          <p:cNvSpPr/>
          <p:nvPr/>
        </p:nvSpPr>
        <p:spPr>
          <a:xfrm>
            <a:off x="731520" y="2286000"/>
            <a:ext cx="10424160" cy="3931920"/>
          </a:xfrm>
          <a:prstGeom prst="roundRect">
            <a:avLst/>
          </a:prstGeom>
          <a:solidFill>
            <a:srgbClr val="FFFFFF"/>
          </a:solidFill>
          <a:ln w="15875">
            <a:solidFill>
              <a:srgbClr val="065F46"/>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1F2937"/>
                </a:solidFill>
              </a:rPr>
              <a:t>Replace this placeholder with your trend lines content.</a:t>
            </a:r>
          </a:p>
          <a:p>
            <a:r>
              <a:rPr sz="1200">
                <a:solidFill>
                  <a:srgbClr val="065F46"/>
                </a:solidFill>
              </a:rPr>
              <a:t>Themed for: Market Research · Modern style · Forest Sage · Edtech</a:t>
            </a:r>
          </a:p>
        </p:txBody>
      </p:sp>
    </p:spTree>
  </p:cSld>
  <p:clrMapOvr>
    <a:masterClrMapping/>
  </p:clrMapOvr>
</p:sld>
</file>

<file path=ppt/slides/slide1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10B98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10B981"/>
                </a:solidFill>
                <a:latin typeface="Plus Jakarta Sans"/>
              </a:rPr>
              <a:t>10 / 13</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1F2937"/>
                </a:solidFill>
                <a:latin typeface="Plus Jakarta Sans"/>
              </a:rPr>
              <a:t>Implications</a:t>
            </a:r>
          </a:p>
        </p:txBody>
      </p:sp>
      <p:sp>
        <p:nvSpPr>
          <p:cNvPr id="6" name="Rounded Rectangle 5"/>
          <p:cNvSpPr/>
          <p:nvPr/>
        </p:nvSpPr>
        <p:spPr>
          <a:xfrm>
            <a:off x="731520" y="2286000"/>
            <a:ext cx="10424160" cy="3931920"/>
          </a:xfrm>
          <a:prstGeom prst="roundRect">
            <a:avLst/>
          </a:prstGeom>
          <a:solidFill>
            <a:srgbClr val="F7F8F4"/>
          </a:solidFill>
          <a:ln w="15875">
            <a:solidFill>
              <a:srgbClr val="065F46"/>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1F2937"/>
                </a:solidFill>
              </a:rPr>
              <a:t>Replace this placeholder with your implications content.</a:t>
            </a:r>
          </a:p>
          <a:p>
            <a:r>
              <a:rPr sz="1200">
                <a:solidFill>
                  <a:srgbClr val="065F46"/>
                </a:solidFill>
              </a:rPr>
              <a:t>Themed for: Market Research · Modern style · Forest Sage · Edtech</a:t>
            </a:r>
          </a:p>
        </p:txBody>
      </p:sp>
    </p:spTree>
  </p:cSld>
  <p:clrMapOvr>
    <a:masterClrMapping/>
  </p:clrMapOvr>
</p:sld>
</file>

<file path=ppt/slides/slide1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7F8F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10B98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10B981"/>
                </a:solidFill>
                <a:latin typeface="Plus Jakarta Sans"/>
              </a:rPr>
              <a:t>11 / 13</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1F2937"/>
                </a:solidFill>
                <a:latin typeface="Plus Jakarta Sans"/>
              </a:rPr>
              <a:t>Recommendations</a:t>
            </a:r>
          </a:p>
        </p:txBody>
      </p:sp>
      <p:sp>
        <p:nvSpPr>
          <p:cNvPr id="6" name="Rounded Rectangle 5"/>
          <p:cNvSpPr/>
          <p:nvPr/>
        </p:nvSpPr>
        <p:spPr>
          <a:xfrm>
            <a:off x="731520" y="2286000"/>
            <a:ext cx="10424160" cy="3931920"/>
          </a:xfrm>
          <a:prstGeom prst="roundRect">
            <a:avLst/>
          </a:prstGeom>
          <a:solidFill>
            <a:srgbClr val="FFFFFF"/>
          </a:solidFill>
          <a:ln w="15875">
            <a:solidFill>
              <a:srgbClr val="065F46"/>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1F2937"/>
                </a:solidFill>
              </a:rPr>
              <a:t>Replace this placeholder with your recommendations content.</a:t>
            </a:r>
          </a:p>
          <a:p>
            <a:r>
              <a:rPr sz="1200">
                <a:solidFill>
                  <a:srgbClr val="065F46"/>
                </a:solidFill>
              </a:rPr>
              <a:t>Themed for: Market Research · Modern style · Forest Sage · Edtech</a:t>
            </a:r>
          </a:p>
        </p:txBody>
      </p:sp>
    </p:spTree>
  </p:cSld>
  <p:clrMapOvr>
    <a:masterClrMapping/>
  </p:clrMapOvr>
</p:sld>
</file>

<file path=ppt/slides/slide1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10B98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10B981"/>
                </a:solidFill>
                <a:latin typeface="Plus Jakarta Sans"/>
              </a:rPr>
              <a:t>12 / 13</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1F2937"/>
                </a:solidFill>
                <a:latin typeface="Plus Jakarta Sans"/>
              </a:rPr>
              <a:t>Open Questions</a:t>
            </a:r>
          </a:p>
        </p:txBody>
      </p:sp>
      <p:sp>
        <p:nvSpPr>
          <p:cNvPr id="6" name="Rounded Rectangle 5"/>
          <p:cNvSpPr/>
          <p:nvPr/>
        </p:nvSpPr>
        <p:spPr>
          <a:xfrm>
            <a:off x="731520" y="2286000"/>
            <a:ext cx="10424160" cy="3931920"/>
          </a:xfrm>
          <a:prstGeom prst="roundRect">
            <a:avLst/>
          </a:prstGeom>
          <a:solidFill>
            <a:srgbClr val="F7F8F4"/>
          </a:solidFill>
          <a:ln w="15875">
            <a:solidFill>
              <a:srgbClr val="065F46"/>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1F2937"/>
                </a:solidFill>
              </a:rPr>
              <a:t>Replace this placeholder with your open questions content.</a:t>
            </a:r>
          </a:p>
          <a:p>
            <a:r>
              <a:rPr sz="1200">
                <a:solidFill>
                  <a:srgbClr val="065F46"/>
                </a:solidFill>
              </a:rPr>
              <a:t>Themed for: Market Research · Modern style · Forest Sage · Edtech</a:t>
            </a:r>
          </a:p>
        </p:txBody>
      </p:sp>
    </p:spTree>
  </p:cSld>
  <p:clrMapOvr>
    <a:masterClrMapping/>
  </p:clrMapOvr>
</p:sld>
</file>

<file path=ppt/slides/slide1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7F8F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10B98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10B981"/>
                </a:solidFill>
                <a:latin typeface="Plus Jakarta Sans"/>
              </a:rPr>
              <a:t>13 / 13</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1F2937"/>
                </a:solidFill>
                <a:latin typeface="Plus Jakarta Sans"/>
              </a:rPr>
              <a:t>Appendix: Interview Guide</a:t>
            </a:r>
          </a:p>
        </p:txBody>
      </p:sp>
      <p:sp>
        <p:nvSpPr>
          <p:cNvPr id="6" name="Rounded Rectangle 5"/>
          <p:cNvSpPr/>
          <p:nvPr/>
        </p:nvSpPr>
        <p:spPr>
          <a:xfrm>
            <a:off x="731520" y="2286000"/>
            <a:ext cx="10424160" cy="3931920"/>
          </a:xfrm>
          <a:prstGeom prst="roundRect">
            <a:avLst/>
          </a:prstGeom>
          <a:solidFill>
            <a:srgbClr val="FFFFFF"/>
          </a:solidFill>
          <a:ln w="15875">
            <a:solidFill>
              <a:srgbClr val="065F46"/>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1F2937"/>
                </a:solidFill>
              </a:rPr>
              <a:t>Replace this placeholder with your appendix: interview guide content.</a:t>
            </a:r>
          </a:p>
          <a:p>
            <a:r>
              <a:rPr sz="1200">
                <a:solidFill>
                  <a:srgbClr val="065F46"/>
                </a:solidFill>
              </a:rPr>
              <a:t>Themed for: Market Research · Modern style · Forest Sage · Edtech</a:t>
            </a:r>
          </a:p>
        </p:txBody>
      </p:sp>
    </p:spTree>
  </p:cSld>
  <p:clrMapOvr>
    <a:masterClrMapping/>
  </p:clrMapOvr>
</p:sld>
</file>

<file path=ppt/slides/slide1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65F4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731520" y="2926080"/>
            <a:ext cx="10058400" cy="914400"/>
          </a:xfrm>
          <a:prstGeom prst="rect">
            <a:avLst/>
          </a:prstGeom>
          <a:noFill/>
        </p:spPr>
        <p:txBody>
          <a:bodyPr wrap="square">
            <a:spAutoFit/>
          </a:bodyPr>
          <a:lstStyle/>
          <a:p>
            <a:pPr algn="l"/>
            <a:r>
              <a:rPr sz="3600" b="1">
                <a:solidFill>
                  <a:srgbClr val="FFFFFF"/>
                </a:solidFill>
                <a:latin typeface="Plus Jakarta Sans"/>
              </a:rPr>
              <a:t>Thank you</a:t>
            </a:r>
          </a:p>
        </p:txBody>
      </p:sp>
      <p:sp>
        <p:nvSpPr>
          <p:cNvPr id="4" name="TextBox 3"/>
          <p:cNvSpPr txBox="1"/>
          <p:nvPr/>
        </p:nvSpPr>
        <p:spPr>
          <a:xfrm>
            <a:off x="731520" y="3840480"/>
            <a:ext cx="10058400" cy="548640"/>
          </a:xfrm>
          <a:prstGeom prst="rect">
            <a:avLst/>
          </a:prstGeom>
          <a:noFill/>
        </p:spPr>
        <p:txBody>
          <a:bodyPr wrap="square">
            <a:spAutoFit/>
          </a:bodyPr>
          <a:lstStyle/>
          <a:p>
            <a:pPr algn="l"/>
            <a:r>
              <a:rPr sz="1600" b="0">
                <a:solidFill>
                  <a:srgbClr val="FFFFFF"/>
                </a:solidFill>
                <a:latin typeface="Plus Jakarta Sans"/>
              </a:rPr>
              <a:t>Market Research — Modern Forest Sage Edition for Edtech</a:t>
            </a:r>
          </a:p>
        </p:txBody>
      </p:sp>
      <p:sp>
        <p:nvSpPr>
          <p:cNvPr id="5" name="TextBox 4"/>
          <p:cNvSpPr txBox="1"/>
          <p:nvPr/>
        </p:nvSpPr>
        <p:spPr>
          <a:xfrm>
            <a:off x="731520" y="6217920"/>
            <a:ext cx="10058400" cy="457200"/>
          </a:xfrm>
          <a:prstGeom prst="rect">
            <a:avLst/>
          </a:prstGeom>
          <a:noFill/>
        </p:spPr>
        <p:txBody>
          <a:bodyPr wrap="square">
            <a:spAutoFit/>
          </a:bodyPr>
          <a:lstStyle/>
          <a:p>
            <a:pPr algn="l"/>
            <a:r>
              <a:rPr sz="1100" b="0">
                <a:solidFill>
                  <a:srgbClr val="FFFFFF"/>
                </a:solidFill>
                <a:latin typeface="Plus Jakarta Sans"/>
              </a:rPr>
              <a:t>Free template by Slide Trove · slidetrove.com</a:t>
            </a:r>
          </a:p>
        </p:txBody>
      </p:sp>
    </p:spTree>
  </p:cSld>
  <p:clrMapOvr>
    <a:masterClrMapping/>
  </p:clrMapOvr>
</p:sld>
</file>

<file path=ppt/slides/slide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731520" y="457200"/>
            <a:ext cx="9144000" cy="640080"/>
          </a:xfrm>
          <a:prstGeom prst="rect">
            <a:avLst/>
          </a:prstGeom>
          <a:noFill/>
        </p:spPr>
        <p:txBody>
          <a:bodyPr wrap="square">
            <a:spAutoFit/>
          </a:bodyPr>
          <a:lstStyle/>
          <a:p>
            <a:pPr algn="l"/>
            <a:r>
              <a:rPr sz="2800" b="1">
                <a:solidFill>
                  <a:srgbClr val="1F2937"/>
                </a:solidFill>
                <a:latin typeface="Plus Jakarta Sans"/>
              </a:rPr>
              <a:t>Agenda</a:t>
            </a:r>
          </a:p>
        </p:txBody>
      </p:sp>
      <p:sp>
        <p:nvSpPr>
          <p:cNvPr id="4" name="Oval 3"/>
          <p:cNvSpPr/>
          <p:nvPr/>
        </p:nvSpPr>
        <p:spPr>
          <a:xfrm>
            <a:off x="731520" y="1280160"/>
            <a:ext cx="365760" cy="365760"/>
          </a:xfrm>
          <a:prstGeom prst="ellipse">
            <a:avLst/>
          </a:prstGeom>
          <a:solidFill>
            <a:srgbClr val="10B98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1</a:t>
            </a:r>
          </a:p>
        </p:txBody>
      </p:sp>
      <p:sp>
        <p:nvSpPr>
          <p:cNvPr id="5" name="TextBox 4"/>
          <p:cNvSpPr txBox="1"/>
          <p:nvPr/>
        </p:nvSpPr>
        <p:spPr>
          <a:xfrm>
            <a:off x="1234440" y="1234440"/>
            <a:ext cx="4572000" cy="457200"/>
          </a:xfrm>
          <a:prstGeom prst="rect">
            <a:avLst/>
          </a:prstGeom>
          <a:noFill/>
        </p:spPr>
        <p:txBody>
          <a:bodyPr wrap="square">
            <a:spAutoFit/>
          </a:bodyPr>
          <a:lstStyle/>
          <a:p>
            <a:pPr algn="l"/>
            <a:r>
              <a:rPr sz="1400" b="0">
                <a:solidFill>
                  <a:srgbClr val="1F2937"/>
                </a:solidFill>
                <a:latin typeface="Plus Jakarta Sans"/>
              </a:rPr>
              <a:t>Cover &amp; Research Question</a:t>
            </a:r>
          </a:p>
        </p:txBody>
      </p:sp>
      <p:sp>
        <p:nvSpPr>
          <p:cNvPr id="6" name="Oval 5"/>
          <p:cNvSpPr/>
          <p:nvPr/>
        </p:nvSpPr>
        <p:spPr>
          <a:xfrm>
            <a:off x="6126480" y="1280160"/>
            <a:ext cx="365760" cy="365760"/>
          </a:xfrm>
          <a:prstGeom prst="ellipse">
            <a:avLst/>
          </a:prstGeom>
          <a:solidFill>
            <a:srgbClr val="10B98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2</a:t>
            </a:r>
          </a:p>
        </p:txBody>
      </p:sp>
      <p:sp>
        <p:nvSpPr>
          <p:cNvPr id="7" name="TextBox 6"/>
          <p:cNvSpPr txBox="1"/>
          <p:nvPr/>
        </p:nvSpPr>
        <p:spPr>
          <a:xfrm>
            <a:off x="6629400" y="1234440"/>
            <a:ext cx="4572000" cy="457200"/>
          </a:xfrm>
          <a:prstGeom prst="rect">
            <a:avLst/>
          </a:prstGeom>
          <a:noFill/>
        </p:spPr>
        <p:txBody>
          <a:bodyPr wrap="square">
            <a:spAutoFit/>
          </a:bodyPr>
          <a:lstStyle/>
          <a:p>
            <a:pPr algn="l"/>
            <a:r>
              <a:rPr sz="1400" b="0">
                <a:solidFill>
                  <a:srgbClr val="1F2937"/>
                </a:solidFill>
                <a:latin typeface="Plus Jakarta Sans"/>
              </a:rPr>
              <a:t>Methodology</a:t>
            </a:r>
          </a:p>
        </p:txBody>
      </p:sp>
      <p:sp>
        <p:nvSpPr>
          <p:cNvPr id="8" name="Oval 7"/>
          <p:cNvSpPr/>
          <p:nvPr/>
        </p:nvSpPr>
        <p:spPr>
          <a:xfrm>
            <a:off x="731520" y="1920240"/>
            <a:ext cx="365760" cy="365760"/>
          </a:xfrm>
          <a:prstGeom prst="ellipse">
            <a:avLst/>
          </a:prstGeom>
          <a:solidFill>
            <a:srgbClr val="10B98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3</a:t>
            </a:r>
          </a:p>
        </p:txBody>
      </p:sp>
      <p:sp>
        <p:nvSpPr>
          <p:cNvPr id="9" name="TextBox 8"/>
          <p:cNvSpPr txBox="1"/>
          <p:nvPr/>
        </p:nvSpPr>
        <p:spPr>
          <a:xfrm>
            <a:off x="1234440" y="1874520"/>
            <a:ext cx="4572000" cy="457200"/>
          </a:xfrm>
          <a:prstGeom prst="rect">
            <a:avLst/>
          </a:prstGeom>
          <a:noFill/>
        </p:spPr>
        <p:txBody>
          <a:bodyPr wrap="square">
            <a:spAutoFit/>
          </a:bodyPr>
          <a:lstStyle/>
          <a:p>
            <a:pPr algn="l"/>
            <a:r>
              <a:rPr sz="1400" b="0">
                <a:solidFill>
                  <a:srgbClr val="1F2937"/>
                </a:solidFill>
                <a:latin typeface="Plus Jakarta Sans"/>
              </a:rPr>
              <a:t>Key Findings (BLUF)</a:t>
            </a:r>
          </a:p>
        </p:txBody>
      </p:sp>
      <p:sp>
        <p:nvSpPr>
          <p:cNvPr id="10" name="Oval 9"/>
          <p:cNvSpPr/>
          <p:nvPr/>
        </p:nvSpPr>
        <p:spPr>
          <a:xfrm>
            <a:off x="6126480" y="1920240"/>
            <a:ext cx="365760" cy="365760"/>
          </a:xfrm>
          <a:prstGeom prst="ellipse">
            <a:avLst/>
          </a:prstGeom>
          <a:solidFill>
            <a:srgbClr val="10B98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4</a:t>
            </a:r>
          </a:p>
        </p:txBody>
      </p:sp>
      <p:sp>
        <p:nvSpPr>
          <p:cNvPr id="11" name="TextBox 10"/>
          <p:cNvSpPr txBox="1"/>
          <p:nvPr/>
        </p:nvSpPr>
        <p:spPr>
          <a:xfrm>
            <a:off x="6629400" y="1874520"/>
            <a:ext cx="4572000" cy="457200"/>
          </a:xfrm>
          <a:prstGeom prst="rect">
            <a:avLst/>
          </a:prstGeom>
          <a:noFill/>
        </p:spPr>
        <p:txBody>
          <a:bodyPr wrap="square">
            <a:spAutoFit/>
          </a:bodyPr>
          <a:lstStyle/>
          <a:p>
            <a:pPr algn="l"/>
            <a:r>
              <a:rPr sz="1400" b="0">
                <a:solidFill>
                  <a:srgbClr val="1F2937"/>
                </a:solidFill>
                <a:latin typeface="Plus Jakarta Sans"/>
              </a:rPr>
              <a:t>Customer Segmentation</a:t>
            </a:r>
          </a:p>
        </p:txBody>
      </p:sp>
      <p:sp>
        <p:nvSpPr>
          <p:cNvPr id="12" name="Oval 11"/>
          <p:cNvSpPr/>
          <p:nvPr/>
        </p:nvSpPr>
        <p:spPr>
          <a:xfrm>
            <a:off x="731520" y="2560320"/>
            <a:ext cx="365760" cy="365760"/>
          </a:xfrm>
          <a:prstGeom prst="ellipse">
            <a:avLst/>
          </a:prstGeom>
          <a:solidFill>
            <a:srgbClr val="10B98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5</a:t>
            </a:r>
          </a:p>
        </p:txBody>
      </p:sp>
      <p:sp>
        <p:nvSpPr>
          <p:cNvPr id="13" name="TextBox 12"/>
          <p:cNvSpPr txBox="1"/>
          <p:nvPr/>
        </p:nvSpPr>
        <p:spPr>
          <a:xfrm>
            <a:off x="1234440" y="2514600"/>
            <a:ext cx="4572000" cy="457200"/>
          </a:xfrm>
          <a:prstGeom prst="rect">
            <a:avLst/>
          </a:prstGeom>
          <a:noFill/>
        </p:spPr>
        <p:txBody>
          <a:bodyPr wrap="square">
            <a:spAutoFit/>
          </a:bodyPr>
          <a:lstStyle/>
          <a:p>
            <a:pPr algn="l"/>
            <a:r>
              <a:rPr sz="1400" b="0">
                <a:solidFill>
                  <a:srgbClr val="1F2937"/>
                </a:solidFill>
                <a:latin typeface="Plus Jakarta Sans"/>
              </a:rPr>
              <a:t>Persona Deep-Dives</a:t>
            </a:r>
          </a:p>
        </p:txBody>
      </p:sp>
      <p:sp>
        <p:nvSpPr>
          <p:cNvPr id="14" name="Oval 13"/>
          <p:cNvSpPr/>
          <p:nvPr/>
        </p:nvSpPr>
        <p:spPr>
          <a:xfrm>
            <a:off x="6126480" y="2560320"/>
            <a:ext cx="365760" cy="365760"/>
          </a:xfrm>
          <a:prstGeom prst="ellipse">
            <a:avLst/>
          </a:prstGeom>
          <a:solidFill>
            <a:srgbClr val="10B98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6</a:t>
            </a:r>
          </a:p>
        </p:txBody>
      </p:sp>
      <p:sp>
        <p:nvSpPr>
          <p:cNvPr id="15" name="TextBox 14"/>
          <p:cNvSpPr txBox="1"/>
          <p:nvPr/>
        </p:nvSpPr>
        <p:spPr>
          <a:xfrm>
            <a:off x="6629400" y="2514600"/>
            <a:ext cx="4572000" cy="457200"/>
          </a:xfrm>
          <a:prstGeom prst="rect">
            <a:avLst/>
          </a:prstGeom>
          <a:noFill/>
        </p:spPr>
        <p:txBody>
          <a:bodyPr wrap="square">
            <a:spAutoFit/>
          </a:bodyPr>
          <a:lstStyle/>
          <a:p>
            <a:pPr algn="l"/>
            <a:r>
              <a:rPr sz="1400" b="0">
                <a:solidFill>
                  <a:srgbClr val="1F2937"/>
                </a:solidFill>
                <a:latin typeface="Plus Jakarta Sans"/>
              </a:rPr>
              <a:t>Jobs to Be Done</a:t>
            </a:r>
          </a:p>
        </p:txBody>
      </p:sp>
      <p:sp>
        <p:nvSpPr>
          <p:cNvPr id="16" name="Oval 15"/>
          <p:cNvSpPr/>
          <p:nvPr/>
        </p:nvSpPr>
        <p:spPr>
          <a:xfrm>
            <a:off x="731520" y="3200400"/>
            <a:ext cx="365760" cy="365760"/>
          </a:xfrm>
          <a:prstGeom prst="ellipse">
            <a:avLst/>
          </a:prstGeom>
          <a:solidFill>
            <a:srgbClr val="10B98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7</a:t>
            </a:r>
          </a:p>
        </p:txBody>
      </p:sp>
      <p:sp>
        <p:nvSpPr>
          <p:cNvPr id="17" name="TextBox 16"/>
          <p:cNvSpPr txBox="1"/>
          <p:nvPr/>
        </p:nvSpPr>
        <p:spPr>
          <a:xfrm>
            <a:off x="1234440" y="3154680"/>
            <a:ext cx="4572000" cy="457200"/>
          </a:xfrm>
          <a:prstGeom prst="rect">
            <a:avLst/>
          </a:prstGeom>
          <a:noFill/>
        </p:spPr>
        <p:txBody>
          <a:bodyPr wrap="square">
            <a:spAutoFit/>
          </a:bodyPr>
          <a:lstStyle/>
          <a:p>
            <a:pPr algn="l"/>
            <a:r>
              <a:rPr sz="1400" b="0">
                <a:solidFill>
                  <a:srgbClr val="1F2937"/>
                </a:solidFill>
                <a:latin typeface="Plus Jakarta Sans"/>
              </a:rPr>
              <a:t>Buying Process</a:t>
            </a:r>
          </a:p>
        </p:txBody>
      </p:sp>
      <p:sp>
        <p:nvSpPr>
          <p:cNvPr id="18" name="Oval 17"/>
          <p:cNvSpPr/>
          <p:nvPr/>
        </p:nvSpPr>
        <p:spPr>
          <a:xfrm>
            <a:off x="6126480" y="3200400"/>
            <a:ext cx="365760" cy="365760"/>
          </a:xfrm>
          <a:prstGeom prst="ellipse">
            <a:avLst/>
          </a:prstGeom>
          <a:solidFill>
            <a:srgbClr val="10B98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8</a:t>
            </a:r>
          </a:p>
        </p:txBody>
      </p:sp>
      <p:sp>
        <p:nvSpPr>
          <p:cNvPr id="19" name="TextBox 18"/>
          <p:cNvSpPr txBox="1"/>
          <p:nvPr/>
        </p:nvSpPr>
        <p:spPr>
          <a:xfrm>
            <a:off x="6629400" y="3154680"/>
            <a:ext cx="4572000" cy="457200"/>
          </a:xfrm>
          <a:prstGeom prst="rect">
            <a:avLst/>
          </a:prstGeom>
          <a:noFill/>
        </p:spPr>
        <p:txBody>
          <a:bodyPr wrap="square">
            <a:spAutoFit/>
          </a:bodyPr>
          <a:lstStyle/>
          <a:p>
            <a:pPr algn="l"/>
            <a:r>
              <a:rPr sz="1400" b="0">
                <a:solidFill>
                  <a:srgbClr val="1F2937"/>
                </a:solidFill>
                <a:latin typeface="Plus Jakarta Sans"/>
              </a:rPr>
              <a:t>TAM / SAM / SOM</a:t>
            </a:r>
          </a:p>
        </p:txBody>
      </p:sp>
      <p:sp>
        <p:nvSpPr>
          <p:cNvPr id="20" name="Oval 19"/>
          <p:cNvSpPr/>
          <p:nvPr/>
        </p:nvSpPr>
        <p:spPr>
          <a:xfrm>
            <a:off x="731520" y="3840480"/>
            <a:ext cx="365760" cy="365760"/>
          </a:xfrm>
          <a:prstGeom prst="ellipse">
            <a:avLst/>
          </a:prstGeom>
          <a:solidFill>
            <a:srgbClr val="10B98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9</a:t>
            </a:r>
          </a:p>
        </p:txBody>
      </p:sp>
      <p:sp>
        <p:nvSpPr>
          <p:cNvPr id="21" name="TextBox 20"/>
          <p:cNvSpPr txBox="1"/>
          <p:nvPr/>
        </p:nvSpPr>
        <p:spPr>
          <a:xfrm>
            <a:off x="1234440" y="3794760"/>
            <a:ext cx="4572000" cy="457200"/>
          </a:xfrm>
          <a:prstGeom prst="rect">
            <a:avLst/>
          </a:prstGeom>
          <a:noFill/>
        </p:spPr>
        <p:txBody>
          <a:bodyPr wrap="square">
            <a:spAutoFit/>
          </a:bodyPr>
          <a:lstStyle/>
          <a:p>
            <a:pPr algn="l"/>
            <a:r>
              <a:rPr sz="1400" b="0">
                <a:solidFill>
                  <a:srgbClr val="1F2937"/>
                </a:solidFill>
                <a:latin typeface="Plus Jakarta Sans"/>
              </a:rPr>
              <a:t>Trend Lines</a:t>
            </a:r>
          </a:p>
        </p:txBody>
      </p:sp>
      <p:sp>
        <p:nvSpPr>
          <p:cNvPr id="22" name="Oval 21"/>
          <p:cNvSpPr/>
          <p:nvPr/>
        </p:nvSpPr>
        <p:spPr>
          <a:xfrm>
            <a:off x="6126480" y="3840480"/>
            <a:ext cx="365760" cy="365760"/>
          </a:xfrm>
          <a:prstGeom prst="ellipse">
            <a:avLst/>
          </a:prstGeom>
          <a:solidFill>
            <a:srgbClr val="10B98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10</a:t>
            </a:r>
          </a:p>
        </p:txBody>
      </p:sp>
      <p:sp>
        <p:nvSpPr>
          <p:cNvPr id="23" name="TextBox 22"/>
          <p:cNvSpPr txBox="1"/>
          <p:nvPr/>
        </p:nvSpPr>
        <p:spPr>
          <a:xfrm>
            <a:off x="6629400" y="3794760"/>
            <a:ext cx="4572000" cy="457200"/>
          </a:xfrm>
          <a:prstGeom prst="rect">
            <a:avLst/>
          </a:prstGeom>
          <a:noFill/>
        </p:spPr>
        <p:txBody>
          <a:bodyPr wrap="square">
            <a:spAutoFit/>
          </a:bodyPr>
          <a:lstStyle/>
          <a:p>
            <a:pPr algn="l"/>
            <a:r>
              <a:rPr sz="1400" b="0">
                <a:solidFill>
                  <a:srgbClr val="1F2937"/>
                </a:solidFill>
                <a:latin typeface="Plus Jakarta Sans"/>
              </a:rPr>
              <a:t>Implications</a:t>
            </a:r>
          </a:p>
        </p:txBody>
      </p:sp>
      <p:sp>
        <p:nvSpPr>
          <p:cNvPr id="24" name="Oval 23"/>
          <p:cNvSpPr/>
          <p:nvPr/>
        </p:nvSpPr>
        <p:spPr>
          <a:xfrm>
            <a:off x="731520" y="4480560"/>
            <a:ext cx="365760" cy="365760"/>
          </a:xfrm>
          <a:prstGeom prst="ellipse">
            <a:avLst/>
          </a:prstGeom>
          <a:solidFill>
            <a:srgbClr val="10B98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11</a:t>
            </a:r>
          </a:p>
        </p:txBody>
      </p:sp>
      <p:sp>
        <p:nvSpPr>
          <p:cNvPr id="25" name="TextBox 24"/>
          <p:cNvSpPr txBox="1"/>
          <p:nvPr/>
        </p:nvSpPr>
        <p:spPr>
          <a:xfrm>
            <a:off x="1234440" y="4434840"/>
            <a:ext cx="4572000" cy="457200"/>
          </a:xfrm>
          <a:prstGeom prst="rect">
            <a:avLst/>
          </a:prstGeom>
          <a:noFill/>
        </p:spPr>
        <p:txBody>
          <a:bodyPr wrap="square">
            <a:spAutoFit/>
          </a:bodyPr>
          <a:lstStyle/>
          <a:p>
            <a:pPr algn="l"/>
            <a:r>
              <a:rPr sz="1400" b="0">
                <a:solidFill>
                  <a:srgbClr val="1F2937"/>
                </a:solidFill>
                <a:latin typeface="Plus Jakarta Sans"/>
              </a:rPr>
              <a:t>Recommendations</a:t>
            </a:r>
          </a:p>
        </p:txBody>
      </p:sp>
      <p:sp>
        <p:nvSpPr>
          <p:cNvPr id="26" name="Oval 25"/>
          <p:cNvSpPr/>
          <p:nvPr/>
        </p:nvSpPr>
        <p:spPr>
          <a:xfrm>
            <a:off x="6126480" y="4480560"/>
            <a:ext cx="365760" cy="365760"/>
          </a:xfrm>
          <a:prstGeom prst="ellipse">
            <a:avLst/>
          </a:prstGeom>
          <a:solidFill>
            <a:srgbClr val="10B98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12</a:t>
            </a:r>
          </a:p>
        </p:txBody>
      </p:sp>
      <p:sp>
        <p:nvSpPr>
          <p:cNvPr id="27" name="TextBox 26"/>
          <p:cNvSpPr txBox="1"/>
          <p:nvPr/>
        </p:nvSpPr>
        <p:spPr>
          <a:xfrm>
            <a:off x="6629400" y="4434840"/>
            <a:ext cx="4572000" cy="457200"/>
          </a:xfrm>
          <a:prstGeom prst="rect">
            <a:avLst/>
          </a:prstGeom>
          <a:noFill/>
        </p:spPr>
        <p:txBody>
          <a:bodyPr wrap="square">
            <a:spAutoFit/>
          </a:bodyPr>
          <a:lstStyle/>
          <a:p>
            <a:pPr algn="l"/>
            <a:r>
              <a:rPr sz="1400" b="0">
                <a:solidFill>
                  <a:srgbClr val="1F2937"/>
                </a:solidFill>
                <a:latin typeface="Plus Jakarta Sans"/>
              </a:rPr>
              <a:t>Open Questions</a:t>
            </a:r>
          </a:p>
        </p:txBody>
      </p:sp>
      <p:sp>
        <p:nvSpPr>
          <p:cNvPr id="28" name="Oval 27"/>
          <p:cNvSpPr/>
          <p:nvPr/>
        </p:nvSpPr>
        <p:spPr>
          <a:xfrm>
            <a:off x="731520" y="5120640"/>
            <a:ext cx="365760" cy="365760"/>
          </a:xfrm>
          <a:prstGeom prst="ellipse">
            <a:avLst/>
          </a:prstGeom>
          <a:solidFill>
            <a:srgbClr val="10B98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13</a:t>
            </a:r>
          </a:p>
        </p:txBody>
      </p:sp>
      <p:sp>
        <p:nvSpPr>
          <p:cNvPr id="29" name="TextBox 28"/>
          <p:cNvSpPr txBox="1"/>
          <p:nvPr/>
        </p:nvSpPr>
        <p:spPr>
          <a:xfrm>
            <a:off x="1234440" y="5074920"/>
            <a:ext cx="4572000" cy="457200"/>
          </a:xfrm>
          <a:prstGeom prst="rect">
            <a:avLst/>
          </a:prstGeom>
          <a:noFill/>
        </p:spPr>
        <p:txBody>
          <a:bodyPr wrap="square">
            <a:spAutoFit/>
          </a:bodyPr>
          <a:lstStyle/>
          <a:p>
            <a:pPr algn="l"/>
            <a:r>
              <a:rPr sz="1400" b="0">
                <a:solidFill>
                  <a:srgbClr val="1F2937"/>
                </a:solidFill>
                <a:latin typeface="Plus Jakarta Sans"/>
              </a:rPr>
              <a:t>Appendix: Interview Guide</a:t>
            </a:r>
          </a:p>
        </p:txBody>
      </p:sp>
    </p:spTree>
  </p:cSld>
  <p:clrMapOvr>
    <a:masterClrMapping/>
  </p:clrMapOvr>
</p:sld>
</file>

<file path=ppt/slides/slide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7F8F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10B98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10B981"/>
                </a:solidFill>
                <a:latin typeface="Plus Jakarta Sans"/>
              </a:rPr>
              <a:t>01 / 13</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1F2937"/>
                </a:solidFill>
                <a:latin typeface="Plus Jakarta Sans"/>
              </a:rPr>
              <a:t>Cover &amp; Research Question</a:t>
            </a:r>
          </a:p>
        </p:txBody>
      </p:sp>
      <p:sp>
        <p:nvSpPr>
          <p:cNvPr id="6" name="Rounded Rectangle 5"/>
          <p:cNvSpPr/>
          <p:nvPr/>
        </p:nvSpPr>
        <p:spPr>
          <a:xfrm>
            <a:off x="731520" y="2286000"/>
            <a:ext cx="10424160" cy="3931920"/>
          </a:xfrm>
          <a:prstGeom prst="roundRect">
            <a:avLst/>
          </a:prstGeom>
          <a:solidFill>
            <a:srgbClr val="FFFFFF"/>
          </a:solidFill>
          <a:ln w="15875">
            <a:solidFill>
              <a:srgbClr val="065F46"/>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1F2937"/>
                </a:solidFill>
              </a:rPr>
              <a:t>Replace this placeholder with your cover &amp; research question content.</a:t>
            </a:r>
          </a:p>
          <a:p>
            <a:r>
              <a:rPr sz="1200">
                <a:solidFill>
                  <a:srgbClr val="065F46"/>
                </a:solidFill>
              </a:rPr>
              <a:t>Themed for: Market Research · Modern style · Forest Sage · Edtech</a:t>
            </a:r>
          </a:p>
        </p:txBody>
      </p:sp>
    </p:spTree>
  </p:cSld>
  <p:clrMapOvr>
    <a:masterClrMapping/>
  </p:clrMapOvr>
</p:sld>
</file>

<file path=ppt/slides/slide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10B98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10B981"/>
                </a:solidFill>
                <a:latin typeface="Plus Jakarta Sans"/>
              </a:rPr>
              <a:t>02 / 13</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1F2937"/>
                </a:solidFill>
                <a:latin typeface="Plus Jakarta Sans"/>
              </a:rPr>
              <a:t>Methodology</a:t>
            </a:r>
          </a:p>
        </p:txBody>
      </p:sp>
      <p:sp>
        <p:nvSpPr>
          <p:cNvPr id="6" name="Rounded Rectangle 5"/>
          <p:cNvSpPr/>
          <p:nvPr/>
        </p:nvSpPr>
        <p:spPr>
          <a:xfrm>
            <a:off x="731520" y="2286000"/>
            <a:ext cx="10424160" cy="3931920"/>
          </a:xfrm>
          <a:prstGeom prst="roundRect">
            <a:avLst/>
          </a:prstGeom>
          <a:solidFill>
            <a:srgbClr val="F7F8F4"/>
          </a:solidFill>
          <a:ln w="15875">
            <a:solidFill>
              <a:srgbClr val="065F46"/>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1F2937"/>
                </a:solidFill>
              </a:rPr>
              <a:t>Replace this placeholder with your methodology content.</a:t>
            </a:r>
          </a:p>
          <a:p>
            <a:r>
              <a:rPr sz="1200">
                <a:solidFill>
                  <a:srgbClr val="065F46"/>
                </a:solidFill>
              </a:rPr>
              <a:t>Themed for: Market Research · Modern style · Forest Sage · Edtech</a:t>
            </a:r>
          </a:p>
        </p:txBody>
      </p:sp>
    </p:spTree>
  </p:cSld>
  <p:clrMapOvr>
    <a:masterClrMapping/>
  </p:clrMapOvr>
</p:sld>
</file>

<file path=ppt/slides/slide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7F8F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10B98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10B981"/>
                </a:solidFill>
                <a:latin typeface="Plus Jakarta Sans"/>
              </a:rPr>
              <a:t>03 / 13</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1F2937"/>
                </a:solidFill>
                <a:latin typeface="Plus Jakarta Sans"/>
              </a:rPr>
              <a:t>Key Findings (BLUF)</a:t>
            </a:r>
          </a:p>
        </p:txBody>
      </p:sp>
      <p:sp>
        <p:nvSpPr>
          <p:cNvPr id="6" name="Rounded Rectangle 5"/>
          <p:cNvSpPr/>
          <p:nvPr/>
        </p:nvSpPr>
        <p:spPr>
          <a:xfrm>
            <a:off x="731520" y="2286000"/>
            <a:ext cx="10424160" cy="3931920"/>
          </a:xfrm>
          <a:prstGeom prst="roundRect">
            <a:avLst/>
          </a:prstGeom>
          <a:solidFill>
            <a:srgbClr val="FFFFFF"/>
          </a:solidFill>
          <a:ln w="15875">
            <a:solidFill>
              <a:srgbClr val="065F46"/>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1F2937"/>
                </a:solidFill>
              </a:rPr>
              <a:t>Replace this placeholder with your key findings (bluf) content.</a:t>
            </a:r>
          </a:p>
          <a:p>
            <a:r>
              <a:rPr sz="1200">
                <a:solidFill>
                  <a:srgbClr val="065F46"/>
                </a:solidFill>
              </a:rPr>
              <a:t>Themed for: Market Research · Modern style · Forest Sage · Edtech</a:t>
            </a:r>
          </a:p>
        </p:txBody>
      </p:sp>
    </p:spTree>
  </p:cSld>
  <p:clrMapOvr>
    <a:masterClrMapping/>
  </p:clrMapOvr>
</p:sld>
</file>

<file path=ppt/slides/slide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10B98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10B981"/>
                </a:solidFill>
                <a:latin typeface="Plus Jakarta Sans"/>
              </a:rPr>
              <a:t>04 / 13</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1F2937"/>
                </a:solidFill>
                <a:latin typeface="Plus Jakarta Sans"/>
              </a:rPr>
              <a:t>Customer Segmentation</a:t>
            </a:r>
          </a:p>
        </p:txBody>
      </p:sp>
      <p:sp>
        <p:nvSpPr>
          <p:cNvPr id="6" name="Rounded Rectangle 5"/>
          <p:cNvSpPr/>
          <p:nvPr/>
        </p:nvSpPr>
        <p:spPr>
          <a:xfrm>
            <a:off x="731520" y="2286000"/>
            <a:ext cx="10424160" cy="3931920"/>
          </a:xfrm>
          <a:prstGeom prst="roundRect">
            <a:avLst/>
          </a:prstGeom>
          <a:solidFill>
            <a:srgbClr val="F7F8F4"/>
          </a:solidFill>
          <a:ln w="15875">
            <a:solidFill>
              <a:srgbClr val="065F46"/>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1F2937"/>
                </a:solidFill>
              </a:rPr>
              <a:t>Replace this placeholder with your customer segmentation content.</a:t>
            </a:r>
          </a:p>
          <a:p>
            <a:r>
              <a:rPr sz="1200">
                <a:solidFill>
                  <a:srgbClr val="065F46"/>
                </a:solidFill>
              </a:rPr>
              <a:t>Themed for: Market Research · Modern style · Forest Sage · Edtech</a:t>
            </a:r>
          </a:p>
        </p:txBody>
      </p:sp>
    </p:spTree>
  </p:cSld>
  <p:clrMapOvr>
    <a:masterClrMapping/>
  </p:clrMapOvr>
</p:sld>
</file>

<file path=ppt/slides/slide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7F8F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10B98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10B981"/>
                </a:solidFill>
                <a:latin typeface="Plus Jakarta Sans"/>
              </a:rPr>
              <a:t>05 / 13</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1F2937"/>
                </a:solidFill>
                <a:latin typeface="Plus Jakarta Sans"/>
              </a:rPr>
              <a:t>Persona Deep-Dives</a:t>
            </a:r>
          </a:p>
        </p:txBody>
      </p:sp>
      <p:sp>
        <p:nvSpPr>
          <p:cNvPr id="6" name="Rounded Rectangle 5"/>
          <p:cNvSpPr/>
          <p:nvPr/>
        </p:nvSpPr>
        <p:spPr>
          <a:xfrm>
            <a:off x="731520" y="2286000"/>
            <a:ext cx="10424160" cy="3931920"/>
          </a:xfrm>
          <a:prstGeom prst="roundRect">
            <a:avLst/>
          </a:prstGeom>
          <a:solidFill>
            <a:srgbClr val="FFFFFF"/>
          </a:solidFill>
          <a:ln w="15875">
            <a:solidFill>
              <a:srgbClr val="065F46"/>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1F2937"/>
                </a:solidFill>
              </a:rPr>
              <a:t>Replace this placeholder with your persona deep-dives content.</a:t>
            </a:r>
          </a:p>
          <a:p>
            <a:r>
              <a:rPr sz="1200">
                <a:solidFill>
                  <a:srgbClr val="065F46"/>
                </a:solidFill>
              </a:rPr>
              <a:t>Themed for: Market Research · Modern style · Forest Sage · Edtech</a:t>
            </a:r>
          </a:p>
        </p:txBody>
      </p:sp>
    </p:spTree>
  </p:cSld>
  <p:clrMapOvr>
    <a:masterClrMapping/>
  </p:clrMapOvr>
</p:sld>
</file>

<file path=ppt/slides/slide8.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10B98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10B981"/>
                </a:solidFill>
                <a:latin typeface="Plus Jakarta Sans"/>
              </a:rPr>
              <a:t>06 / 13</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1F2937"/>
                </a:solidFill>
                <a:latin typeface="Plus Jakarta Sans"/>
              </a:rPr>
              <a:t>Jobs to Be Done</a:t>
            </a:r>
          </a:p>
        </p:txBody>
      </p:sp>
      <p:sp>
        <p:nvSpPr>
          <p:cNvPr id="6" name="Rounded Rectangle 5"/>
          <p:cNvSpPr/>
          <p:nvPr/>
        </p:nvSpPr>
        <p:spPr>
          <a:xfrm>
            <a:off x="731520" y="2286000"/>
            <a:ext cx="10424160" cy="3931920"/>
          </a:xfrm>
          <a:prstGeom prst="roundRect">
            <a:avLst/>
          </a:prstGeom>
          <a:solidFill>
            <a:srgbClr val="F7F8F4"/>
          </a:solidFill>
          <a:ln w="15875">
            <a:solidFill>
              <a:srgbClr val="065F46"/>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1F2937"/>
                </a:solidFill>
              </a:rPr>
              <a:t>Replace this placeholder with your jobs to be done content.</a:t>
            </a:r>
          </a:p>
          <a:p>
            <a:r>
              <a:rPr sz="1200">
                <a:solidFill>
                  <a:srgbClr val="065F46"/>
                </a:solidFill>
              </a:rPr>
              <a:t>Themed for: Market Research · Modern style · Forest Sage · Edtech</a:t>
            </a:r>
          </a:p>
        </p:txBody>
      </p:sp>
    </p:spTree>
  </p:cSld>
  <p:clrMapOvr>
    <a:masterClrMapping/>
  </p:clrMapOvr>
</p:sld>
</file>

<file path=ppt/slides/slide9.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7F8F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10B98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10B981"/>
                </a:solidFill>
                <a:latin typeface="Plus Jakarta Sans"/>
              </a:rPr>
              <a:t>07 / 13</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1F2937"/>
                </a:solidFill>
                <a:latin typeface="Plus Jakarta Sans"/>
              </a:rPr>
              <a:t>Buying Process</a:t>
            </a:r>
          </a:p>
        </p:txBody>
      </p:sp>
      <p:sp>
        <p:nvSpPr>
          <p:cNvPr id="6" name="Rounded Rectangle 5"/>
          <p:cNvSpPr/>
          <p:nvPr/>
        </p:nvSpPr>
        <p:spPr>
          <a:xfrm>
            <a:off x="731520" y="2286000"/>
            <a:ext cx="10424160" cy="3931920"/>
          </a:xfrm>
          <a:prstGeom prst="roundRect">
            <a:avLst/>
          </a:prstGeom>
          <a:solidFill>
            <a:srgbClr val="FFFFFF"/>
          </a:solidFill>
          <a:ln w="15875">
            <a:solidFill>
              <a:srgbClr val="065F46"/>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1F2937"/>
                </a:solidFill>
              </a:rPr>
              <a:t>Replace this placeholder with your buying process content.</a:t>
            </a:r>
          </a:p>
          <a:p>
            <a:r>
              <a:rPr sz="1200">
                <a:solidFill>
                  <a:srgbClr val="065F46"/>
                </a:solidFill>
              </a:rPr>
              <a:t>Themed for: Market Research · Modern style · Forest Sage · Edtech</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1</TotalTime>
  <Words>0</Words>
  <Application>Microsoft Macintosh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Manager/>
  <Company/>
  <LinksUpToDate>false</LinksUpToDate>
  <SharedDoc>false</SharedDoc>
  <HyperlinkBase/>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
  <cp:keywords/>
  <dc:description>generated using python-pptx</dc:description>
  <cp:lastModifiedBy>Steve Canny</cp:lastModifiedBy>
  <cp:revision>1</cp:revision>
  <dcterms:created xsi:type="dcterms:W3CDTF">2013-01-27T09:14:16Z</dcterms:created>
  <dcterms:modified xsi:type="dcterms:W3CDTF">2013-01-27T09:15:58Z</dcterms:modified>
  <cp:category/>
</cp:coreProperties>
</file>