
<file path=[Content_Types].xml><?xml version="1.0" encoding="utf-8"?>
<Types xmlns="http://schemas.openxmlformats.org/package/2006/content-types">
  <Default Extension="bin" ContentType="application/vnd.openxmlformats-officedocument.presentationml.printerSettings"/>
  <Default Extension="jpeg" ContentType="image/jpe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Lst>
  <p:sldSz cx="12191695"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24" d="100"/>
          <a:sy n="124" d="100"/>
        </p:scale>
        <p:origin x="-1512" y="-1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printerSettings" Target="printerSettings/printerSettings1.bin"/><Relationship Id="rId3" Type="http://schemas.openxmlformats.org/officeDocument/2006/relationships/presProps" Target="presProps.xml"/><Relationship Id="rId4" Type="http://schemas.openxmlformats.org/officeDocument/2006/relationships/viewProps" Target="viewProps.xml"/><Relationship Id="rId5" Type="http://schemas.openxmlformats.org/officeDocument/2006/relationships/theme" Target="theme/theme1.xml"/><Relationship Id="rId6" Type="http://schemas.openxmlformats.org/officeDocument/2006/relationships/tableStyles" Target="tableStyles.xml"/><Relationship Id="rId7" Type="http://schemas.openxmlformats.org/officeDocument/2006/relationships/slide" Target="slides/slide1.xml"/><Relationship Id="rId8" Type="http://schemas.openxmlformats.org/officeDocument/2006/relationships/slide" Target="slides/slide2.xml"/><Relationship Id="rId9" Type="http://schemas.openxmlformats.org/officeDocument/2006/relationships/slide" Target="slides/slide3.xml"/><Relationship Id="rId10" Type="http://schemas.openxmlformats.org/officeDocument/2006/relationships/slide" Target="slides/slide4.xml"/><Relationship Id="rId11" Type="http://schemas.openxmlformats.org/officeDocument/2006/relationships/slide" Target="slides/slide5.xml"/><Relationship Id="rId12" Type="http://schemas.openxmlformats.org/officeDocument/2006/relationships/slide" Target="slides/slide6.xml"/><Relationship Id="rId13" Type="http://schemas.openxmlformats.org/officeDocument/2006/relationships/slide" Target="slides/slide7.xml"/><Relationship Id="rId14" Type="http://schemas.openxmlformats.org/officeDocument/2006/relationships/slide" Target="slides/slide8.xml"/><Relationship Id="rId15" Type="http://schemas.openxmlformats.org/officeDocument/2006/relationships/slide" Target="slides/slide9.xml"/><Relationship Id="rId16" Type="http://schemas.openxmlformats.org/officeDocument/2006/relationships/slide" Target="slides/slide10.xml"/><Relationship Id="rId17" Type="http://schemas.openxmlformats.org/officeDocument/2006/relationships/slide" Target="slides/slide11.xml"/><Relationship Id="rId18" Type="http://schemas.openxmlformats.org/officeDocument/2006/relationships/slide" Target="slides/slide12.xml"/><Relationship Id="rId19" Type="http://schemas.openxmlformats.org/officeDocument/2006/relationships/slide" Target="slides/slide13.xml"/><Relationship Id="rId20" Type="http://schemas.openxmlformats.org/officeDocument/2006/relationships/slide" Target="slides/slide14.xml"/><Relationship Id="rId21" Type="http://schemas.openxmlformats.org/officeDocument/2006/relationships/slide" Target="slides/slide15.xml"/><Relationship Id="rId22" Type="http://schemas.openxmlformats.org/officeDocument/2006/relationships/slide" Target="slides/slide16.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BCAD085-E8A6-8845-BD4E-CB4CCA059FC4}" type="datetimeFigureOut">
              <a:rPr lang="en-US" smtClean="0"/>
              <a:t>1/27/13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BCAD085-E8A6-8845-BD4E-CB4CCA059FC4}" type="datetimeFigureOut">
              <a:rPr lang="en-US" smtClean="0"/>
              <a:t>1/27/13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1/27/13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1/27/13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7E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Oval 2"/>
          <p:cNvSpPr/>
          <p:nvPr/>
        </p:nvSpPr>
        <p:spPr>
          <a:xfrm>
            <a:off x="9692640" y="-1280160"/>
            <a:ext cx="3840480" cy="3840480"/>
          </a:xfrm>
          <a:prstGeom prst="ellipse">
            <a:avLst/>
          </a:prstGeom>
          <a:solidFill>
            <a:srgbClr val="F9731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640080"/>
            <a:ext cx="6400800" cy="457200"/>
          </a:xfrm>
          <a:prstGeom prst="rect">
            <a:avLst/>
          </a:prstGeom>
          <a:noFill/>
        </p:spPr>
        <p:txBody>
          <a:bodyPr wrap="square">
            <a:spAutoFit/>
          </a:bodyPr>
          <a:lstStyle/>
          <a:p>
            <a:pPr algn="l"/>
            <a:r>
              <a:rPr sz="1400" b="1">
                <a:solidFill>
                  <a:srgbClr val="FB923C"/>
                </a:solidFill>
                <a:latin typeface="Plus Jakarta Sans"/>
              </a:rPr>
              <a:t>OKR REVIEW  ·  BOLD STYLE</a:t>
            </a:r>
          </a:p>
        </p:txBody>
      </p:sp>
      <p:sp>
        <p:nvSpPr>
          <p:cNvPr id="5" name="TextBox 4"/>
          <p:cNvSpPr txBox="1"/>
          <p:nvPr/>
        </p:nvSpPr>
        <p:spPr>
          <a:xfrm>
            <a:off x="731520" y="2377440"/>
            <a:ext cx="9601200" cy="2011680"/>
          </a:xfrm>
          <a:prstGeom prst="rect">
            <a:avLst/>
          </a:prstGeom>
          <a:noFill/>
        </p:spPr>
        <p:txBody>
          <a:bodyPr wrap="square">
            <a:spAutoFit/>
          </a:bodyPr>
          <a:lstStyle/>
          <a:p>
            <a:pPr algn="l"/>
            <a:r>
              <a:rPr sz="4000" b="1">
                <a:solidFill>
                  <a:srgbClr val="1F2937"/>
                </a:solidFill>
                <a:latin typeface="Plus Jakarta Sans"/>
              </a:rPr>
              <a:t>OKR Review — Bold Sunset Coral Edition for Consumer Brand</a:t>
            </a:r>
          </a:p>
        </p:txBody>
      </p:sp>
      <p:sp>
        <p:nvSpPr>
          <p:cNvPr id="6" name="TextBox 5"/>
          <p:cNvSpPr txBox="1"/>
          <p:nvPr/>
        </p:nvSpPr>
        <p:spPr>
          <a:xfrm>
            <a:off x="731520" y="4480560"/>
            <a:ext cx="9601200" cy="1188720"/>
          </a:xfrm>
          <a:prstGeom prst="rect">
            <a:avLst/>
          </a:prstGeom>
          <a:noFill/>
        </p:spPr>
        <p:txBody>
          <a:bodyPr wrap="square">
            <a:spAutoFit/>
          </a:bodyPr>
          <a:lstStyle/>
          <a:p>
            <a:pPr algn="l"/>
            <a:r>
              <a:rPr sz="1600" b="0">
                <a:solidFill>
                  <a:srgbClr val="1F2937"/>
                </a:solidFill>
                <a:latin typeface="Plus Jakarta Sans"/>
              </a:rPr>
              <a:t>A bold okr review deck designed for consumer brand teams presenting to retail buyers and brand partners. The Sunset Coral palette is tuned for screen and print, and the bold layout system pre-paces the narrative so you c</a:t>
            </a:r>
          </a:p>
        </p:txBody>
      </p:sp>
      <p:sp>
        <p:nvSpPr>
          <p:cNvPr id="7" name="TextBox 6"/>
          <p:cNvSpPr txBox="1"/>
          <p:nvPr/>
        </p:nvSpPr>
        <p:spPr>
          <a:xfrm>
            <a:off x="731520" y="6126480"/>
            <a:ext cx="9144000" cy="457200"/>
          </a:xfrm>
          <a:prstGeom prst="rect">
            <a:avLst/>
          </a:prstGeom>
          <a:noFill/>
        </p:spPr>
        <p:txBody>
          <a:bodyPr wrap="square">
            <a:spAutoFit/>
          </a:bodyPr>
          <a:lstStyle/>
          <a:p>
            <a:pPr algn="l"/>
            <a:r>
              <a:rPr sz="1200" b="1">
                <a:solidFill>
                  <a:srgbClr val="FB923C"/>
                </a:solidFill>
                <a:latin typeface="Plus Jakarta Sans"/>
              </a:rPr>
              <a:t>13 slides  ·  16:9 widescreen  ·  Slide Trove</a:t>
            </a:r>
          </a:p>
        </p:txBody>
      </p:sp>
    </p:spTree>
  </p:cSld>
  <p:clrMapOvr>
    <a:masterClrMapping/>
  </p:clrMapOvr>
</p:sld>
</file>

<file path=ppt/slides/slide1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FB923C"/>
                </a:solidFill>
                <a:latin typeface="Plus Jakarta Sans"/>
              </a:rPr>
              <a:t>08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Next Quarter Theme</a:t>
            </a:r>
          </a:p>
        </p:txBody>
      </p:sp>
      <p:sp>
        <p:nvSpPr>
          <p:cNvPr id="6" name="Rounded Rectangle 5"/>
          <p:cNvSpPr/>
          <p:nvPr/>
        </p:nvSpPr>
        <p:spPr>
          <a:xfrm>
            <a:off x="731520" y="2286000"/>
            <a:ext cx="10424160" cy="3931920"/>
          </a:xfrm>
          <a:prstGeom prst="roundRect">
            <a:avLst/>
          </a:prstGeom>
          <a:solidFill>
            <a:srgbClr val="FFF7ED"/>
          </a:solidFill>
          <a:ln w="15875">
            <a:solidFill>
              <a:srgbClr val="F9731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next quarter theme content.</a:t>
            </a:r>
          </a:p>
          <a:p>
            <a:r>
              <a:rPr sz="1200">
                <a:solidFill>
                  <a:srgbClr val="F97316"/>
                </a:solidFill>
              </a:rPr>
              <a:t>Themed for: OKR Review · Bold style · Sunset Coral · Consumer Brand</a:t>
            </a:r>
          </a:p>
        </p:txBody>
      </p:sp>
    </p:spTree>
  </p:cSld>
  <p:clrMapOvr>
    <a:masterClrMapping/>
  </p:clrMapOvr>
</p:sld>
</file>

<file path=ppt/slides/slide1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7E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FB923C"/>
                </a:solidFill>
                <a:latin typeface="Plus Jakarta Sans"/>
              </a:rPr>
              <a:t>09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New Objectives</a:t>
            </a:r>
          </a:p>
        </p:txBody>
      </p:sp>
      <p:sp>
        <p:nvSpPr>
          <p:cNvPr id="6" name="Rounded Rectangle 5"/>
          <p:cNvSpPr/>
          <p:nvPr/>
        </p:nvSpPr>
        <p:spPr>
          <a:xfrm>
            <a:off x="731520" y="2286000"/>
            <a:ext cx="10424160" cy="3931920"/>
          </a:xfrm>
          <a:prstGeom prst="roundRect">
            <a:avLst/>
          </a:prstGeom>
          <a:solidFill>
            <a:srgbClr val="FFFFFF"/>
          </a:solidFill>
          <a:ln w="15875">
            <a:solidFill>
              <a:srgbClr val="F9731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new objectives content.</a:t>
            </a:r>
          </a:p>
          <a:p>
            <a:r>
              <a:rPr sz="1200">
                <a:solidFill>
                  <a:srgbClr val="F97316"/>
                </a:solidFill>
              </a:rPr>
              <a:t>Themed for: OKR Review · Bold style · Sunset Coral · Consumer Brand</a:t>
            </a:r>
          </a:p>
        </p:txBody>
      </p:sp>
    </p:spTree>
  </p:cSld>
  <p:clrMapOvr>
    <a:masterClrMapping/>
  </p:clrMapOvr>
</p:sld>
</file>

<file path=ppt/slides/slide1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FB923C"/>
                </a:solidFill>
                <a:latin typeface="Plus Jakarta Sans"/>
              </a:rPr>
              <a:t>10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Proposed Key Results</a:t>
            </a:r>
          </a:p>
        </p:txBody>
      </p:sp>
      <p:sp>
        <p:nvSpPr>
          <p:cNvPr id="6" name="Rounded Rectangle 5"/>
          <p:cNvSpPr/>
          <p:nvPr/>
        </p:nvSpPr>
        <p:spPr>
          <a:xfrm>
            <a:off x="731520" y="2286000"/>
            <a:ext cx="10424160" cy="3931920"/>
          </a:xfrm>
          <a:prstGeom prst="roundRect">
            <a:avLst/>
          </a:prstGeom>
          <a:solidFill>
            <a:srgbClr val="FFF7ED"/>
          </a:solidFill>
          <a:ln w="15875">
            <a:solidFill>
              <a:srgbClr val="F9731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proposed key results content.</a:t>
            </a:r>
          </a:p>
          <a:p>
            <a:r>
              <a:rPr sz="1200">
                <a:solidFill>
                  <a:srgbClr val="F97316"/>
                </a:solidFill>
              </a:rPr>
              <a:t>Themed for: OKR Review · Bold style · Sunset Coral · Consumer Brand</a:t>
            </a:r>
          </a:p>
        </p:txBody>
      </p:sp>
    </p:spTree>
  </p:cSld>
  <p:clrMapOvr>
    <a:masterClrMapping/>
  </p:clrMapOvr>
</p:sld>
</file>

<file path=ppt/slides/slide1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7E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FB923C"/>
                </a:solidFill>
                <a:latin typeface="Plus Jakarta Sans"/>
              </a:rPr>
              <a:t>11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Owners &amp; Cadence</a:t>
            </a:r>
          </a:p>
        </p:txBody>
      </p:sp>
      <p:sp>
        <p:nvSpPr>
          <p:cNvPr id="6" name="Rounded Rectangle 5"/>
          <p:cNvSpPr/>
          <p:nvPr/>
        </p:nvSpPr>
        <p:spPr>
          <a:xfrm>
            <a:off x="731520" y="2286000"/>
            <a:ext cx="10424160" cy="3931920"/>
          </a:xfrm>
          <a:prstGeom prst="roundRect">
            <a:avLst/>
          </a:prstGeom>
          <a:solidFill>
            <a:srgbClr val="FFFFFF"/>
          </a:solidFill>
          <a:ln w="15875">
            <a:solidFill>
              <a:srgbClr val="F9731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owners &amp; cadence content.</a:t>
            </a:r>
          </a:p>
          <a:p>
            <a:r>
              <a:rPr sz="1200">
                <a:solidFill>
                  <a:srgbClr val="F97316"/>
                </a:solidFill>
              </a:rPr>
              <a:t>Themed for: OKR Review · Bold style · Sunset Coral · Consumer Brand</a:t>
            </a:r>
          </a:p>
        </p:txBody>
      </p:sp>
    </p:spTree>
  </p:cSld>
  <p:clrMapOvr>
    <a:masterClrMapping/>
  </p:clrMapOvr>
</p:sld>
</file>

<file path=ppt/slides/slide1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FB923C"/>
                </a:solidFill>
                <a:latin typeface="Plus Jakarta Sans"/>
              </a:rPr>
              <a:t>12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Risks &amp; Watchouts</a:t>
            </a:r>
          </a:p>
        </p:txBody>
      </p:sp>
      <p:sp>
        <p:nvSpPr>
          <p:cNvPr id="6" name="Rounded Rectangle 5"/>
          <p:cNvSpPr/>
          <p:nvPr/>
        </p:nvSpPr>
        <p:spPr>
          <a:xfrm>
            <a:off x="731520" y="2286000"/>
            <a:ext cx="10424160" cy="3931920"/>
          </a:xfrm>
          <a:prstGeom prst="roundRect">
            <a:avLst/>
          </a:prstGeom>
          <a:solidFill>
            <a:srgbClr val="FFF7ED"/>
          </a:solidFill>
          <a:ln w="15875">
            <a:solidFill>
              <a:srgbClr val="F9731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risks &amp; watchouts content.</a:t>
            </a:r>
          </a:p>
          <a:p>
            <a:r>
              <a:rPr sz="1200">
                <a:solidFill>
                  <a:srgbClr val="F97316"/>
                </a:solidFill>
              </a:rPr>
              <a:t>Themed for: OKR Review · Bold style · Sunset Coral · Consumer Brand</a:t>
            </a:r>
          </a:p>
        </p:txBody>
      </p:sp>
    </p:spTree>
  </p:cSld>
  <p:clrMapOvr>
    <a:masterClrMapping/>
  </p:clrMapOvr>
</p:sld>
</file>

<file path=ppt/slides/slide1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7E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FB923C"/>
                </a:solidFill>
                <a:latin typeface="Plus Jakarta Sans"/>
              </a:rPr>
              <a:t>13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Decision &amp; Next Steps</a:t>
            </a:r>
          </a:p>
        </p:txBody>
      </p:sp>
      <p:sp>
        <p:nvSpPr>
          <p:cNvPr id="6" name="Rounded Rectangle 5"/>
          <p:cNvSpPr/>
          <p:nvPr/>
        </p:nvSpPr>
        <p:spPr>
          <a:xfrm>
            <a:off x="731520" y="2286000"/>
            <a:ext cx="10424160" cy="3931920"/>
          </a:xfrm>
          <a:prstGeom prst="roundRect">
            <a:avLst/>
          </a:prstGeom>
          <a:solidFill>
            <a:srgbClr val="FFFFFF"/>
          </a:solidFill>
          <a:ln w="15875">
            <a:solidFill>
              <a:srgbClr val="F9731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decision &amp; next steps content.</a:t>
            </a:r>
          </a:p>
          <a:p>
            <a:r>
              <a:rPr sz="1200">
                <a:solidFill>
                  <a:srgbClr val="F97316"/>
                </a:solidFill>
              </a:rPr>
              <a:t>Themed for: OKR Review · Bold style · Sunset Coral · Consumer Brand</a:t>
            </a:r>
          </a:p>
        </p:txBody>
      </p:sp>
    </p:spTree>
  </p:cSld>
  <p:clrMapOvr>
    <a:masterClrMapping/>
  </p:clrMapOvr>
</p:sld>
</file>

<file path=ppt/slides/slide1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9731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731520" y="2926080"/>
            <a:ext cx="10058400" cy="914400"/>
          </a:xfrm>
          <a:prstGeom prst="rect">
            <a:avLst/>
          </a:prstGeom>
          <a:noFill/>
        </p:spPr>
        <p:txBody>
          <a:bodyPr wrap="square">
            <a:spAutoFit/>
          </a:bodyPr>
          <a:lstStyle/>
          <a:p>
            <a:pPr algn="l"/>
            <a:r>
              <a:rPr sz="3600" b="1">
                <a:solidFill>
                  <a:srgbClr val="FFFFFF"/>
                </a:solidFill>
                <a:latin typeface="Plus Jakarta Sans"/>
              </a:rPr>
              <a:t>Thank you</a:t>
            </a:r>
          </a:p>
        </p:txBody>
      </p:sp>
      <p:sp>
        <p:nvSpPr>
          <p:cNvPr id="4" name="TextBox 3"/>
          <p:cNvSpPr txBox="1"/>
          <p:nvPr/>
        </p:nvSpPr>
        <p:spPr>
          <a:xfrm>
            <a:off x="731520" y="3840480"/>
            <a:ext cx="10058400" cy="548640"/>
          </a:xfrm>
          <a:prstGeom prst="rect">
            <a:avLst/>
          </a:prstGeom>
          <a:noFill/>
        </p:spPr>
        <p:txBody>
          <a:bodyPr wrap="square">
            <a:spAutoFit/>
          </a:bodyPr>
          <a:lstStyle/>
          <a:p>
            <a:pPr algn="l"/>
            <a:r>
              <a:rPr sz="1600" b="0">
                <a:solidFill>
                  <a:srgbClr val="FFFFFF"/>
                </a:solidFill>
                <a:latin typeface="Plus Jakarta Sans"/>
              </a:rPr>
              <a:t>OKR Review — Bold Sunset Coral Edition for Consumer Brand</a:t>
            </a:r>
          </a:p>
        </p:txBody>
      </p:sp>
      <p:sp>
        <p:nvSpPr>
          <p:cNvPr id="5" name="TextBox 4"/>
          <p:cNvSpPr txBox="1"/>
          <p:nvPr/>
        </p:nvSpPr>
        <p:spPr>
          <a:xfrm>
            <a:off x="731520" y="6217920"/>
            <a:ext cx="10058400" cy="457200"/>
          </a:xfrm>
          <a:prstGeom prst="rect">
            <a:avLst/>
          </a:prstGeom>
          <a:noFill/>
        </p:spPr>
        <p:txBody>
          <a:bodyPr wrap="square">
            <a:spAutoFit/>
          </a:bodyPr>
          <a:lstStyle/>
          <a:p>
            <a:pPr algn="l"/>
            <a:r>
              <a:rPr sz="1100" b="0">
                <a:solidFill>
                  <a:srgbClr val="FFFFFF"/>
                </a:solidFill>
                <a:latin typeface="Plus Jakarta Sans"/>
              </a:rPr>
              <a:t>Free template by Slide Trove · slidetrove.com</a:t>
            </a:r>
          </a:p>
        </p:txBody>
      </p:sp>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731520" y="457200"/>
            <a:ext cx="9144000" cy="640080"/>
          </a:xfrm>
          <a:prstGeom prst="rect">
            <a:avLst/>
          </a:prstGeom>
          <a:noFill/>
        </p:spPr>
        <p:txBody>
          <a:bodyPr wrap="square">
            <a:spAutoFit/>
          </a:bodyPr>
          <a:lstStyle/>
          <a:p>
            <a:pPr algn="l"/>
            <a:r>
              <a:rPr sz="2800" b="1">
                <a:solidFill>
                  <a:srgbClr val="1F2937"/>
                </a:solidFill>
                <a:latin typeface="Plus Jakarta Sans"/>
              </a:rPr>
              <a:t>Agenda</a:t>
            </a:r>
          </a:p>
        </p:txBody>
      </p:sp>
      <p:sp>
        <p:nvSpPr>
          <p:cNvPr id="4" name="Oval 3"/>
          <p:cNvSpPr/>
          <p:nvPr/>
        </p:nvSpPr>
        <p:spPr>
          <a:xfrm>
            <a:off x="731520" y="1280160"/>
            <a:ext cx="365760" cy="365760"/>
          </a:xfrm>
          <a:prstGeom prst="ellipse">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1F2937"/>
                </a:solidFill>
              </a:rPr>
              <a:t>1</a:t>
            </a:r>
          </a:p>
        </p:txBody>
      </p:sp>
      <p:sp>
        <p:nvSpPr>
          <p:cNvPr id="5" name="TextBox 4"/>
          <p:cNvSpPr txBox="1"/>
          <p:nvPr/>
        </p:nvSpPr>
        <p:spPr>
          <a:xfrm>
            <a:off x="1234440" y="1234440"/>
            <a:ext cx="4572000" cy="457200"/>
          </a:xfrm>
          <a:prstGeom prst="rect">
            <a:avLst/>
          </a:prstGeom>
          <a:noFill/>
        </p:spPr>
        <p:txBody>
          <a:bodyPr wrap="square">
            <a:spAutoFit/>
          </a:bodyPr>
          <a:lstStyle/>
          <a:p>
            <a:pPr algn="l"/>
            <a:r>
              <a:rPr sz="1400" b="0">
                <a:solidFill>
                  <a:srgbClr val="1F2937"/>
                </a:solidFill>
                <a:latin typeface="Plus Jakarta Sans"/>
              </a:rPr>
              <a:t>Cover &amp; Period</a:t>
            </a:r>
          </a:p>
        </p:txBody>
      </p:sp>
      <p:sp>
        <p:nvSpPr>
          <p:cNvPr id="6" name="Oval 5"/>
          <p:cNvSpPr/>
          <p:nvPr/>
        </p:nvSpPr>
        <p:spPr>
          <a:xfrm>
            <a:off x="6126480" y="1280160"/>
            <a:ext cx="365760" cy="365760"/>
          </a:xfrm>
          <a:prstGeom prst="ellipse">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1F2937"/>
                </a:solidFill>
              </a:rPr>
              <a:t>2</a:t>
            </a:r>
          </a:p>
        </p:txBody>
      </p:sp>
      <p:sp>
        <p:nvSpPr>
          <p:cNvPr id="7" name="TextBox 6"/>
          <p:cNvSpPr txBox="1"/>
          <p:nvPr/>
        </p:nvSpPr>
        <p:spPr>
          <a:xfrm>
            <a:off x="6629400" y="1234440"/>
            <a:ext cx="4572000" cy="457200"/>
          </a:xfrm>
          <a:prstGeom prst="rect">
            <a:avLst/>
          </a:prstGeom>
          <a:noFill/>
        </p:spPr>
        <p:txBody>
          <a:bodyPr wrap="square">
            <a:spAutoFit/>
          </a:bodyPr>
          <a:lstStyle/>
          <a:p>
            <a:pPr algn="l"/>
            <a:r>
              <a:rPr sz="1400" b="0">
                <a:solidFill>
                  <a:srgbClr val="1F2937"/>
                </a:solidFill>
                <a:latin typeface="Plus Jakarta Sans"/>
              </a:rPr>
              <a:t>Company-Level Objectives</a:t>
            </a:r>
          </a:p>
        </p:txBody>
      </p:sp>
      <p:sp>
        <p:nvSpPr>
          <p:cNvPr id="8" name="Oval 7"/>
          <p:cNvSpPr/>
          <p:nvPr/>
        </p:nvSpPr>
        <p:spPr>
          <a:xfrm>
            <a:off x="731520" y="1920240"/>
            <a:ext cx="365760" cy="365760"/>
          </a:xfrm>
          <a:prstGeom prst="ellipse">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1F2937"/>
                </a:solidFill>
              </a:rPr>
              <a:t>3</a:t>
            </a:r>
          </a:p>
        </p:txBody>
      </p:sp>
      <p:sp>
        <p:nvSpPr>
          <p:cNvPr id="9" name="TextBox 8"/>
          <p:cNvSpPr txBox="1"/>
          <p:nvPr/>
        </p:nvSpPr>
        <p:spPr>
          <a:xfrm>
            <a:off x="1234440" y="1874520"/>
            <a:ext cx="4572000" cy="457200"/>
          </a:xfrm>
          <a:prstGeom prst="rect">
            <a:avLst/>
          </a:prstGeom>
          <a:noFill/>
        </p:spPr>
        <p:txBody>
          <a:bodyPr wrap="square">
            <a:spAutoFit/>
          </a:bodyPr>
          <a:lstStyle/>
          <a:p>
            <a:pPr algn="l"/>
            <a:r>
              <a:rPr sz="1400" b="0">
                <a:solidFill>
                  <a:srgbClr val="1F2937"/>
                </a:solidFill>
                <a:latin typeface="Plus Jakarta Sans"/>
              </a:rPr>
              <a:t>Key Results Scorecard</a:t>
            </a:r>
          </a:p>
        </p:txBody>
      </p:sp>
      <p:sp>
        <p:nvSpPr>
          <p:cNvPr id="10" name="Oval 9"/>
          <p:cNvSpPr/>
          <p:nvPr/>
        </p:nvSpPr>
        <p:spPr>
          <a:xfrm>
            <a:off x="6126480" y="1920240"/>
            <a:ext cx="365760" cy="365760"/>
          </a:xfrm>
          <a:prstGeom prst="ellipse">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1F2937"/>
                </a:solidFill>
              </a:rPr>
              <a:t>4</a:t>
            </a:r>
          </a:p>
        </p:txBody>
      </p:sp>
      <p:sp>
        <p:nvSpPr>
          <p:cNvPr id="11" name="TextBox 10"/>
          <p:cNvSpPr txBox="1"/>
          <p:nvPr/>
        </p:nvSpPr>
        <p:spPr>
          <a:xfrm>
            <a:off x="6629400" y="1874520"/>
            <a:ext cx="4572000" cy="457200"/>
          </a:xfrm>
          <a:prstGeom prst="rect">
            <a:avLst/>
          </a:prstGeom>
          <a:noFill/>
        </p:spPr>
        <p:txBody>
          <a:bodyPr wrap="square">
            <a:spAutoFit/>
          </a:bodyPr>
          <a:lstStyle/>
          <a:p>
            <a:pPr algn="l"/>
            <a:r>
              <a:rPr sz="1400" b="0">
                <a:solidFill>
                  <a:srgbClr val="1F2937"/>
                </a:solidFill>
                <a:latin typeface="Plus Jakarta Sans"/>
              </a:rPr>
              <a:t>What Worked</a:t>
            </a:r>
          </a:p>
        </p:txBody>
      </p:sp>
      <p:sp>
        <p:nvSpPr>
          <p:cNvPr id="12" name="Oval 11"/>
          <p:cNvSpPr/>
          <p:nvPr/>
        </p:nvSpPr>
        <p:spPr>
          <a:xfrm>
            <a:off x="731520" y="2560320"/>
            <a:ext cx="365760" cy="365760"/>
          </a:xfrm>
          <a:prstGeom prst="ellipse">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1F2937"/>
                </a:solidFill>
              </a:rPr>
              <a:t>5</a:t>
            </a:r>
          </a:p>
        </p:txBody>
      </p:sp>
      <p:sp>
        <p:nvSpPr>
          <p:cNvPr id="13" name="TextBox 12"/>
          <p:cNvSpPr txBox="1"/>
          <p:nvPr/>
        </p:nvSpPr>
        <p:spPr>
          <a:xfrm>
            <a:off x="1234440" y="2514600"/>
            <a:ext cx="4572000" cy="457200"/>
          </a:xfrm>
          <a:prstGeom prst="rect">
            <a:avLst/>
          </a:prstGeom>
          <a:noFill/>
        </p:spPr>
        <p:txBody>
          <a:bodyPr wrap="square">
            <a:spAutoFit/>
          </a:bodyPr>
          <a:lstStyle/>
          <a:p>
            <a:pPr algn="l"/>
            <a:r>
              <a:rPr sz="1400" b="0">
                <a:solidFill>
                  <a:srgbClr val="1F2937"/>
                </a:solidFill>
                <a:latin typeface="Plus Jakarta Sans"/>
              </a:rPr>
              <a:t>What Didn't</a:t>
            </a:r>
          </a:p>
        </p:txBody>
      </p:sp>
      <p:sp>
        <p:nvSpPr>
          <p:cNvPr id="14" name="Oval 13"/>
          <p:cNvSpPr/>
          <p:nvPr/>
        </p:nvSpPr>
        <p:spPr>
          <a:xfrm>
            <a:off x="6126480" y="2560320"/>
            <a:ext cx="365760" cy="365760"/>
          </a:xfrm>
          <a:prstGeom prst="ellipse">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1F2937"/>
                </a:solidFill>
              </a:rPr>
              <a:t>6</a:t>
            </a:r>
          </a:p>
        </p:txBody>
      </p:sp>
      <p:sp>
        <p:nvSpPr>
          <p:cNvPr id="15" name="TextBox 14"/>
          <p:cNvSpPr txBox="1"/>
          <p:nvPr/>
        </p:nvSpPr>
        <p:spPr>
          <a:xfrm>
            <a:off x="6629400" y="2514600"/>
            <a:ext cx="4572000" cy="457200"/>
          </a:xfrm>
          <a:prstGeom prst="rect">
            <a:avLst/>
          </a:prstGeom>
          <a:noFill/>
        </p:spPr>
        <p:txBody>
          <a:bodyPr wrap="square">
            <a:spAutoFit/>
          </a:bodyPr>
          <a:lstStyle/>
          <a:p>
            <a:pPr algn="l"/>
            <a:r>
              <a:rPr sz="1400" b="0">
                <a:solidFill>
                  <a:srgbClr val="1F2937"/>
                </a:solidFill>
                <a:latin typeface="Plus Jakarta Sans"/>
              </a:rPr>
              <a:t>Lessons &amp; Adjustments</a:t>
            </a:r>
          </a:p>
        </p:txBody>
      </p:sp>
      <p:sp>
        <p:nvSpPr>
          <p:cNvPr id="16" name="Oval 15"/>
          <p:cNvSpPr/>
          <p:nvPr/>
        </p:nvSpPr>
        <p:spPr>
          <a:xfrm>
            <a:off x="731520" y="3200400"/>
            <a:ext cx="365760" cy="365760"/>
          </a:xfrm>
          <a:prstGeom prst="ellipse">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1F2937"/>
                </a:solidFill>
              </a:rPr>
              <a:t>7</a:t>
            </a:r>
          </a:p>
        </p:txBody>
      </p:sp>
      <p:sp>
        <p:nvSpPr>
          <p:cNvPr id="17" name="TextBox 16"/>
          <p:cNvSpPr txBox="1"/>
          <p:nvPr/>
        </p:nvSpPr>
        <p:spPr>
          <a:xfrm>
            <a:off x="1234440" y="3154680"/>
            <a:ext cx="4572000" cy="457200"/>
          </a:xfrm>
          <a:prstGeom prst="rect">
            <a:avLst/>
          </a:prstGeom>
          <a:noFill/>
        </p:spPr>
        <p:txBody>
          <a:bodyPr wrap="square">
            <a:spAutoFit/>
          </a:bodyPr>
          <a:lstStyle/>
          <a:p>
            <a:pPr algn="l"/>
            <a:r>
              <a:rPr sz="1400" b="0">
                <a:solidFill>
                  <a:srgbClr val="1F2937"/>
                </a:solidFill>
                <a:latin typeface="Plus Jakarta Sans"/>
              </a:rPr>
              <a:t>Cross-Team Dependencies</a:t>
            </a:r>
          </a:p>
        </p:txBody>
      </p:sp>
      <p:sp>
        <p:nvSpPr>
          <p:cNvPr id="18" name="Oval 17"/>
          <p:cNvSpPr/>
          <p:nvPr/>
        </p:nvSpPr>
        <p:spPr>
          <a:xfrm>
            <a:off x="6126480" y="3200400"/>
            <a:ext cx="365760" cy="365760"/>
          </a:xfrm>
          <a:prstGeom prst="ellipse">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1F2937"/>
                </a:solidFill>
              </a:rPr>
              <a:t>8</a:t>
            </a:r>
          </a:p>
        </p:txBody>
      </p:sp>
      <p:sp>
        <p:nvSpPr>
          <p:cNvPr id="19" name="TextBox 18"/>
          <p:cNvSpPr txBox="1"/>
          <p:nvPr/>
        </p:nvSpPr>
        <p:spPr>
          <a:xfrm>
            <a:off x="6629400" y="3154680"/>
            <a:ext cx="4572000" cy="457200"/>
          </a:xfrm>
          <a:prstGeom prst="rect">
            <a:avLst/>
          </a:prstGeom>
          <a:noFill/>
        </p:spPr>
        <p:txBody>
          <a:bodyPr wrap="square">
            <a:spAutoFit/>
          </a:bodyPr>
          <a:lstStyle/>
          <a:p>
            <a:pPr algn="l"/>
            <a:r>
              <a:rPr sz="1400" b="0">
                <a:solidFill>
                  <a:srgbClr val="1F2937"/>
                </a:solidFill>
                <a:latin typeface="Plus Jakarta Sans"/>
              </a:rPr>
              <a:t>Next Quarter Theme</a:t>
            </a:r>
          </a:p>
        </p:txBody>
      </p:sp>
      <p:sp>
        <p:nvSpPr>
          <p:cNvPr id="20" name="Oval 19"/>
          <p:cNvSpPr/>
          <p:nvPr/>
        </p:nvSpPr>
        <p:spPr>
          <a:xfrm>
            <a:off x="731520" y="3840480"/>
            <a:ext cx="365760" cy="365760"/>
          </a:xfrm>
          <a:prstGeom prst="ellipse">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1F2937"/>
                </a:solidFill>
              </a:rPr>
              <a:t>9</a:t>
            </a:r>
          </a:p>
        </p:txBody>
      </p:sp>
      <p:sp>
        <p:nvSpPr>
          <p:cNvPr id="21" name="TextBox 20"/>
          <p:cNvSpPr txBox="1"/>
          <p:nvPr/>
        </p:nvSpPr>
        <p:spPr>
          <a:xfrm>
            <a:off x="1234440" y="3794760"/>
            <a:ext cx="4572000" cy="457200"/>
          </a:xfrm>
          <a:prstGeom prst="rect">
            <a:avLst/>
          </a:prstGeom>
          <a:noFill/>
        </p:spPr>
        <p:txBody>
          <a:bodyPr wrap="square">
            <a:spAutoFit/>
          </a:bodyPr>
          <a:lstStyle/>
          <a:p>
            <a:pPr algn="l"/>
            <a:r>
              <a:rPr sz="1400" b="0">
                <a:solidFill>
                  <a:srgbClr val="1F2937"/>
                </a:solidFill>
                <a:latin typeface="Plus Jakarta Sans"/>
              </a:rPr>
              <a:t>New Objectives</a:t>
            </a:r>
          </a:p>
        </p:txBody>
      </p:sp>
      <p:sp>
        <p:nvSpPr>
          <p:cNvPr id="22" name="Oval 21"/>
          <p:cNvSpPr/>
          <p:nvPr/>
        </p:nvSpPr>
        <p:spPr>
          <a:xfrm>
            <a:off x="6126480" y="3840480"/>
            <a:ext cx="365760" cy="365760"/>
          </a:xfrm>
          <a:prstGeom prst="ellipse">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1F2937"/>
                </a:solidFill>
              </a:rPr>
              <a:t>10</a:t>
            </a:r>
          </a:p>
        </p:txBody>
      </p:sp>
      <p:sp>
        <p:nvSpPr>
          <p:cNvPr id="23" name="TextBox 22"/>
          <p:cNvSpPr txBox="1"/>
          <p:nvPr/>
        </p:nvSpPr>
        <p:spPr>
          <a:xfrm>
            <a:off x="6629400" y="3794760"/>
            <a:ext cx="4572000" cy="457200"/>
          </a:xfrm>
          <a:prstGeom prst="rect">
            <a:avLst/>
          </a:prstGeom>
          <a:noFill/>
        </p:spPr>
        <p:txBody>
          <a:bodyPr wrap="square">
            <a:spAutoFit/>
          </a:bodyPr>
          <a:lstStyle/>
          <a:p>
            <a:pPr algn="l"/>
            <a:r>
              <a:rPr sz="1400" b="0">
                <a:solidFill>
                  <a:srgbClr val="1F2937"/>
                </a:solidFill>
                <a:latin typeface="Plus Jakarta Sans"/>
              </a:rPr>
              <a:t>Proposed Key Results</a:t>
            </a:r>
          </a:p>
        </p:txBody>
      </p:sp>
      <p:sp>
        <p:nvSpPr>
          <p:cNvPr id="24" name="Oval 23"/>
          <p:cNvSpPr/>
          <p:nvPr/>
        </p:nvSpPr>
        <p:spPr>
          <a:xfrm>
            <a:off x="731520" y="4480560"/>
            <a:ext cx="365760" cy="365760"/>
          </a:xfrm>
          <a:prstGeom prst="ellipse">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1F2937"/>
                </a:solidFill>
              </a:rPr>
              <a:t>11</a:t>
            </a:r>
          </a:p>
        </p:txBody>
      </p:sp>
      <p:sp>
        <p:nvSpPr>
          <p:cNvPr id="25" name="TextBox 24"/>
          <p:cNvSpPr txBox="1"/>
          <p:nvPr/>
        </p:nvSpPr>
        <p:spPr>
          <a:xfrm>
            <a:off x="1234440" y="4434840"/>
            <a:ext cx="4572000" cy="457200"/>
          </a:xfrm>
          <a:prstGeom prst="rect">
            <a:avLst/>
          </a:prstGeom>
          <a:noFill/>
        </p:spPr>
        <p:txBody>
          <a:bodyPr wrap="square">
            <a:spAutoFit/>
          </a:bodyPr>
          <a:lstStyle/>
          <a:p>
            <a:pPr algn="l"/>
            <a:r>
              <a:rPr sz="1400" b="0">
                <a:solidFill>
                  <a:srgbClr val="1F2937"/>
                </a:solidFill>
                <a:latin typeface="Plus Jakarta Sans"/>
              </a:rPr>
              <a:t>Owners &amp; Cadence</a:t>
            </a:r>
          </a:p>
        </p:txBody>
      </p:sp>
      <p:sp>
        <p:nvSpPr>
          <p:cNvPr id="26" name="Oval 25"/>
          <p:cNvSpPr/>
          <p:nvPr/>
        </p:nvSpPr>
        <p:spPr>
          <a:xfrm>
            <a:off x="6126480" y="4480560"/>
            <a:ext cx="365760" cy="365760"/>
          </a:xfrm>
          <a:prstGeom prst="ellipse">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1F2937"/>
                </a:solidFill>
              </a:rPr>
              <a:t>12</a:t>
            </a:r>
          </a:p>
        </p:txBody>
      </p:sp>
      <p:sp>
        <p:nvSpPr>
          <p:cNvPr id="27" name="TextBox 26"/>
          <p:cNvSpPr txBox="1"/>
          <p:nvPr/>
        </p:nvSpPr>
        <p:spPr>
          <a:xfrm>
            <a:off x="6629400" y="4434840"/>
            <a:ext cx="4572000" cy="457200"/>
          </a:xfrm>
          <a:prstGeom prst="rect">
            <a:avLst/>
          </a:prstGeom>
          <a:noFill/>
        </p:spPr>
        <p:txBody>
          <a:bodyPr wrap="square">
            <a:spAutoFit/>
          </a:bodyPr>
          <a:lstStyle/>
          <a:p>
            <a:pPr algn="l"/>
            <a:r>
              <a:rPr sz="1400" b="0">
                <a:solidFill>
                  <a:srgbClr val="1F2937"/>
                </a:solidFill>
                <a:latin typeface="Plus Jakarta Sans"/>
              </a:rPr>
              <a:t>Risks &amp; Watchouts</a:t>
            </a:r>
          </a:p>
        </p:txBody>
      </p:sp>
      <p:sp>
        <p:nvSpPr>
          <p:cNvPr id="28" name="Oval 27"/>
          <p:cNvSpPr/>
          <p:nvPr/>
        </p:nvSpPr>
        <p:spPr>
          <a:xfrm>
            <a:off x="731520" y="5120640"/>
            <a:ext cx="365760" cy="365760"/>
          </a:xfrm>
          <a:prstGeom prst="ellipse">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1F2937"/>
                </a:solidFill>
              </a:rPr>
              <a:t>13</a:t>
            </a:r>
          </a:p>
        </p:txBody>
      </p:sp>
      <p:sp>
        <p:nvSpPr>
          <p:cNvPr id="29" name="TextBox 28"/>
          <p:cNvSpPr txBox="1"/>
          <p:nvPr/>
        </p:nvSpPr>
        <p:spPr>
          <a:xfrm>
            <a:off x="1234440" y="5074920"/>
            <a:ext cx="4572000" cy="457200"/>
          </a:xfrm>
          <a:prstGeom prst="rect">
            <a:avLst/>
          </a:prstGeom>
          <a:noFill/>
        </p:spPr>
        <p:txBody>
          <a:bodyPr wrap="square">
            <a:spAutoFit/>
          </a:bodyPr>
          <a:lstStyle/>
          <a:p>
            <a:pPr algn="l"/>
            <a:r>
              <a:rPr sz="1400" b="0">
                <a:solidFill>
                  <a:srgbClr val="1F2937"/>
                </a:solidFill>
                <a:latin typeface="Plus Jakarta Sans"/>
              </a:rPr>
              <a:t>Decision &amp; Next Steps</a:t>
            </a:r>
          </a:p>
        </p:txBody>
      </p:sp>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7E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FB923C"/>
                </a:solidFill>
                <a:latin typeface="Plus Jakarta Sans"/>
              </a:rPr>
              <a:t>01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Cover &amp; Period</a:t>
            </a:r>
          </a:p>
        </p:txBody>
      </p:sp>
      <p:sp>
        <p:nvSpPr>
          <p:cNvPr id="6" name="Rounded Rectangle 5"/>
          <p:cNvSpPr/>
          <p:nvPr/>
        </p:nvSpPr>
        <p:spPr>
          <a:xfrm>
            <a:off x="731520" y="2286000"/>
            <a:ext cx="10424160" cy="3931920"/>
          </a:xfrm>
          <a:prstGeom prst="roundRect">
            <a:avLst/>
          </a:prstGeom>
          <a:solidFill>
            <a:srgbClr val="FFFFFF"/>
          </a:solidFill>
          <a:ln w="15875">
            <a:solidFill>
              <a:srgbClr val="F9731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cover &amp; period content.</a:t>
            </a:r>
          </a:p>
          <a:p>
            <a:r>
              <a:rPr sz="1200">
                <a:solidFill>
                  <a:srgbClr val="F97316"/>
                </a:solidFill>
              </a:rPr>
              <a:t>Themed for: OKR Review · Bold style · Sunset Coral · Consumer Brand</a:t>
            </a:r>
          </a:p>
        </p:txBody>
      </p:sp>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FB923C"/>
                </a:solidFill>
                <a:latin typeface="Plus Jakarta Sans"/>
              </a:rPr>
              <a:t>02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Company-Level Objectives</a:t>
            </a:r>
          </a:p>
        </p:txBody>
      </p:sp>
      <p:sp>
        <p:nvSpPr>
          <p:cNvPr id="6" name="Rounded Rectangle 5"/>
          <p:cNvSpPr/>
          <p:nvPr/>
        </p:nvSpPr>
        <p:spPr>
          <a:xfrm>
            <a:off x="731520" y="2286000"/>
            <a:ext cx="10424160" cy="3931920"/>
          </a:xfrm>
          <a:prstGeom prst="roundRect">
            <a:avLst/>
          </a:prstGeom>
          <a:solidFill>
            <a:srgbClr val="FFF7ED"/>
          </a:solidFill>
          <a:ln w="15875">
            <a:solidFill>
              <a:srgbClr val="F9731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company-level objectives content.</a:t>
            </a:r>
          </a:p>
          <a:p>
            <a:r>
              <a:rPr sz="1200">
                <a:solidFill>
                  <a:srgbClr val="F97316"/>
                </a:solidFill>
              </a:rPr>
              <a:t>Themed for: OKR Review · Bold style · Sunset Coral · Consumer Brand</a:t>
            </a:r>
          </a:p>
        </p:txBody>
      </p:sp>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7E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FB923C"/>
                </a:solidFill>
                <a:latin typeface="Plus Jakarta Sans"/>
              </a:rPr>
              <a:t>03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Key Results Scorecard</a:t>
            </a:r>
          </a:p>
        </p:txBody>
      </p:sp>
      <p:sp>
        <p:nvSpPr>
          <p:cNvPr id="6" name="Rounded Rectangle 5"/>
          <p:cNvSpPr/>
          <p:nvPr/>
        </p:nvSpPr>
        <p:spPr>
          <a:xfrm>
            <a:off x="731520" y="2286000"/>
            <a:ext cx="10424160" cy="3931920"/>
          </a:xfrm>
          <a:prstGeom prst="roundRect">
            <a:avLst/>
          </a:prstGeom>
          <a:solidFill>
            <a:srgbClr val="FFFFFF"/>
          </a:solidFill>
          <a:ln w="15875">
            <a:solidFill>
              <a:srgbClr val="F9731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key results scorecard content.</a:t>
            </a:r>
          </a:p>
          <a:p>
            <a:r>
              <a:rPr sz="1200">
                <a:solidFill>
                  <a:srgbClr val="F97316"/>
                </a:solidFill>
              </a:rPr>
              <a:t>Themed for: OKR Review · Bold style · Sunset Coral · Consumer Brand</a:t>
            </a:r>
          </a:p>
        </p:txBody>
      </p:sp>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FB923C"/>
                </a:solidFill>
                <a:latin typeface="Plus Jakarta Sans"/>
              </a:rPr>
              <a:t>04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What Worked</a:t>
            </a:r>
          </a:p>
        </p:txBody>
      </p:sp>
      <p:sp>
        <p:nvSpPr>
          <p:cNvPr id="6" name="Rounded Rectangle 5"/>
          <p:cNvSpPr/>
          <p:nvPr/>
        </p:nvSpPr>
        <p:spPr>
          <a:xfrm>
            <a:off x="731520" y="2286000"/>
            <a:ext cx="10424160" cy="3931920"/>
          </a:xfrm>
          <a:prstGeom prst="roundRect">
            <a:avLst/>
          </a:prstGeom>
          <a:solidFill>
            <a:srgbClr val="FFF7ED"/>
          </a:solidFill>
          <a:ln w="15875">
            <a:solidFill>
              <a:srgbClr val="F9731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what worked content.</a:t>
            </a:r>
          </a:p>
          <a:p>
            <a:r>
              <a:rPr sz="1200">
                <a:solidFill>
                  <a:srgbClr val="F97316"/>
                </a:solidFill>
              </a:rPr>
              <a:t>Themed for: OKR Review · Bold style · Sunset Coral · Consumer Brand</a:t>
            </a:r>
          </a:p>
        </p:txBody>
      </p:sp>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7E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FB923C"/>
                </a:solidFill>
                <a:latin typeface="Plus Jakarta Sans"/>
              </a:rPr>
              <a:t>05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What Didn't</a:t>
            </a:r>
          </a:p>
        </p:txBody>
      </p:sp>
      <p:sp>
        <p:nvSpPr>
          <p:cNvPr id="6" name="Rounded Rectangle 5"/>
          <p:cNvSpPr/>
          <p:nvPr/>
        </p:nvSpPr>
        <p:spPr>
          <a:xfrm>
            <a:off x="731520" y="2286000"/>
            <a:ext cx="10424160" cy="3931920"/>
          </a:xfrm>
          <a:prstGeom prst="roundRect">
            <a:avLst/>
          </a:prstGeom>
          <a:solidFill>
            <a:srgbClr val="FFFFFF"/>
          </a:solidFill>
          <a:ln w="15875">
            <a:solidFill>
              <a:srgbClr val="F9731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what didn't content.</a:t>
            </a:r>
          </a:p>
          <a:p>
            <a:r>
              <a:rPr sz="1200">
                <a:solidFill>
                  <a:srgbClr val="F97316"/>
                </a:solidFill>
              </a:rPr>
              <a:t>Themed for: OKR Review · Bold style · Sunset Coral · Consumer Brand</a:t>
            </a:r>
          </a:p>
        </p:txBody>
      </p:sp>
    </p:spTree>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FB923C"/>
                </a:solidFill>
                <a:latin typeface="Plus Jakarta Sans"/>
              </a:rPr>
              <a:t>06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Lessons &amp; Adjustments</a:t>
            </a:r>
          </a:p>
        </p:txBody>
      </p:sp>
      <p:sp>
        <p:nvSpPr>
          <p:cNvPr id="6" name="Rounded Rectangle 5"/>
          <p:cNvSpPr/>
          <p:nvPr/>
        </p:nvSpPr>
        <p:spPr>
          <a:xfrm>
            <a:off x="731520" y="2286000"/>
            <a:ext cx="10424160" cy="3931920"/>
          </a:xfrm>
          <a:prstGeom prst="roundRect">
            <a:avLst/>
          </a:prstGeom>
          <a:solidFill>
            <a:srgbClr val="FFF7ED"/>
          </a:solidFill>
          <a:ln w="15875">
            <a:solidFill>
              <a:srgbClr val="F9731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lessons &amp; adjustments content.</a:t>
            </a:r>
          </a:p>
          <a:p>
            <a:r>
              <a:rPr sz="1200">
                <a:solidFill>
                  <a:srgbClr val="F97316"/>
                </a:solidFill>
              </a:rPr>
              <a:t>Themed for: OKR Review · Bold style · Sunset Coral · Consumer Brand</a:t>
            </a:r>
          </a:p>
        </p:txBody>
      </p:sp>
    </p:spTree>
  </p:cSld>
  <p:clrMapOvr>
    <a:masterClrMapping/>
  </p:clrMapOvr>
</p:sld>
</file>

<file path=ppt/slides/slide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7E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FB923C"/>
                </a:solidFill>
                <a:latin typeface="Plus Jakarta Sans"/>
              </a:rPr>
              <a:t>07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Cross-Team Dependencies</a:t>
            </a:r>
          </a:p>
        </p:txBody>
      </p:sp>
      <p:sp>
        <p:nvSpPr>
          <p:cNvPr id="6" name="Rounded Rectangle 5"/>
          <p:cNvSpPr/>
          <p:nvPr/>
        </p:nvSpPr>
        <p:spPr>
          <a:xfrm>
            <a:off x="731520" y="2286000"/>
            <a:ext cx="10424160" cy="3931920"/>
          </a:xfrm>
          <a:prstGeom prst="roundRect">
            <a:avLst/>
          </a:prstGeom>
          <a:solidFill>
            <a:srgbClr val="FFFFFF"/>
          </a:solidFill>
          <a:ln w="15875">
            <a:solidFill>
              <a:srgbClr val="F9731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cross-team dependencies content.</a:t>
            </a:r>
          </a:p>
          <a:p>
            <a:r>
              <a:rPr sz="1200">
                <a:solidFill>
                  <a:srgbClr val="F97316"/>
                </a:solidFill>
              </a:rPr>
              <a:t>Themed for: OKR Review · Bold style · Sunset Coral · Consumer Brand</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TotalTime>
  <Words>0</Words>
  <Application>Microsoft Macintosh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Manager/>
  <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generated using python-pptx</dc:description>
  <cp:lastModifiedBy>Steve Canny</cp:lastModifiedBy>
  <cp:revision>1</cp:revision>
  <dcterms:created xsi:type="dcterms:W3CDTF">2013-01-27T09:14:16Z</dcterms:created>
  <dcterms:modified xsi:type="dcterms:W3CDTF">2013-01-27T09:15:58Z</dcterms:modified>
  <cp:category/>
</cp:coreProperties>
</file>