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065F4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10B981"/>
                </a:solidFill>
                <a:latin typeface="Plus Jakarta Sans"/>
              </a:rPr>
              <a:t>OKR REVIEW  ·  MODERN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1F2937"/>
                </a:solidFill>
                <a:latin typeface="Plus Jakarta Sans"/>
              </a:rPr>
              <a:t>OKR Review — Modern Forest Sage Edition for Consumer Brand</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1F2937"/>
                </a:solidFill>
                <a:latin typeface="Plus Jakarta Sans"/>
              </a:rPr>
              <a:t>A modern okr review deck designed for consumer brand teams presenting to retail buyers and brand partners. The Forest Sage palette is tuned for screen and print, and the modern layout system pre-paces the narrative so yo</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10B981"/>
                </a:solidFill>
                <a:latin typeface="Plus Jakarta Sans"/>
              </a:rPr>
              <a:t>13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08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Next Quarter Theme</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next quarter theme content.</a:t>
            </a:r>
          </a:p>
          <a:p>
            <a:r>
              <a:rPr sz="1200">
                <a:solidFill>
                  <a:srgbClr val="065F46"/>
                </a:solidFill>
              </a:rPr>
              <a:t>Themed for: OKR Review · Modern style · Forest Sage · Consumer Brand</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09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New Objectives</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new objectives content.</a:t>
            </a:r>
          </a:p>
          <a:p>
            <a:r>
              <a:rPr sz="1200">
                <a:solidFill>
                  <a:srgbClr val="065F46"/>
                </a:solidFill>
              </a:rPr>
              <a:t>Themed for: OKR Review · Modern style · Forest Sage · Consumer Brand</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10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Proposed Key Results</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proposed key results content.</a:t>
            </a:r>
          </a:p>
          <a:p>
            <a:r>
              <a:rPr sz="1200">
                <a:solidFill>
                  <a:srgbClr val="065F46"/>
                </a:solidFill>
              </a:rPr>
              <a:t>Themed for: OKR Review · Modern style · Forest Sage · Consumer Brand</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11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Owners &amp; Cadence</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owners &amp; cadence content.</a:t>
            </a:r>
          </a:p>
          <a:p>
            <a:r>
              <a:rPr sz="1200">
                <a:solidFill>
                  <a:srgbClr val="065F46"/>
                </a:solidFill>
              </a:rPr>
              <a:t>Themed for: OKR Review · Modern style · Forest Sage · Consumer Brand</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12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Risks &amp; Watchouts</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risks &amp; watchouts content.</a:t>
            </a:r>
          </a:p>
          <a:p>
            <a:r>
              <a:rPr sz="1200">
                <a:solidFill>
                  <a:srgbClr val="065F46"/>
                </a:solidFill>
              </a:rPr>
              <a:t>Themed for: OKR Review · Modern style · Forest Sage · Consumer Brand</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13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Decision &amp; Next Steps</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decision &amp; next steps content.</a:t>
            </a:r>
          </a:p>
          <a:p>
            <a:r>
              <a:rPr sz="1200">
                <a:solidFill>
                  <a:srgbClr val="065F46"/>
                </a:solidFill>
              </a:rPr>
              <a:t>Themed for: OKR Review · Modern style · Forest Sage · Consumer Brand</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65F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OKR Review — Modern Forest Sage Edition for Consumer Brand</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1F2937"/>
                </a:solidFill>
                <a:latin typeface="Plus Jakarta Sans"/>
              </a:rPr>
              <a:t>Agenda</a:t>
            </a:r>
          </a:p>
        </p:txBody>
      </p:sp>
      <p:sp>
        <p:nvSpPr>
          <p:cNvPr id="4" name="Oval 3"/>
          <p:cNvSpPr/>
          <p:nvPr/>
        </p:nvSpPr>
        <p:spPr>
          <a:xfrm>
            <a:off x="731520" y="128016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1F2937"/>
                </a:solidFill>
                <a:latin typeface="Plus Jakarta Sans"/>
              </a:rPr>
              <a:t>Cover &amp; Period</a:t>
            </a:r>
          </a:p>
        </p:txBody>
      </p:sp>
      <p:sp>
        <p:nvSpPr>
          <p:cNvPr id="6" name="Oval 5"/>
          <p:cNvSpPr/>
          <p:nvPr/>
        </p:nvSpPr>
        <p:spPr>
          <a:xfrm>
            <a:off x="6126480" y="128016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1F2937"/>
                </a:solidFill>
                <a:latin typeface="Plus Jakarta Sans"/>
              </a:rPr>
              <a:t>Company-Level Objectives</a:t>
            </a:r>
          </a:p>
        </p:txBody>
      </p:sp>
      <p:sp>
        <p:nvSpPr>
          <p:cNvPr id="8" name="Oval 7"/>
          <p:cNvSpPr/>
          <p:nvPr/>
        </p:nvSpPr>
        <p:spPr>
          <a:xfrm>
            <a:off x="731520" y="192024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1F2937"/>
                </a:solidFill>
                <a:latin typeface="Plus Jakarta Sans"/>
              </a:rPr>
              <a:t>Key Results Scorecard</a:t>
            </a:r>
          </a:p>
        </p:txBody>
      </p:sp>
      <p:sp>
        <p:nvSpPr>
          <p:cNvPr id="10" name="Oval 9"/>
          <p:cNvSpPr/>
          <p:nvPr/>
        </p:nvSpPr>
        <p:spPr>
          <a:xfrm>
            <a:off x="6126480" y="192024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1F2937"/>
                </a:solidFill>
                <a:latin typeface="Plus Jakarta Sans"/>
              </a:rPr>
              <a:t>What Worked</a:t>
            </a:r>
          </a:p>
        </p:txBody>
      </p:sp>
      <p:sp>
        <p:nvSpPr>
          <p:cNvPr id="12" name="Oval 11"/>
          <p:cNvSpPr/>
          <p:nvPr/>
        </p:nvSpPr>
        <p:spPr>
          <a:xfrm>
            <a:off x="731520" y="256032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1F2937"/>
                </a:solidFill>
                <a:latin typeface="Plus Jakarta Sans"/>
              </a:rPr>
              <a:t>What Didn't</a:t>
            </a:r>
          </a:p>
        </p:txBody>
      </p:sp>
      <p:sp>
        <p:nvSpPr>
          <p:cNvPr id="14" name="Oval 13"/>
          <p:cNvSpPr/>
          <p:nvPr/>
        </p:nvSpPr>
        <p:spPr>
          <a:xfrm>
            <a:off x="6126480" y="256032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1F2937"/>
                </a:solidFill>
                <a:latin typeface="Plus Jakarta Sans"/>
              </a:rPr>
              <a:t>Lessons &amp; Adjustments</a:t>
            </a:r>
          </a:p>
        </p:txBody>
      </p:sp>
      <p:sp>
        <p:nvSpPr>
          <p:cNvPr id="16" name="Oval 15"/>
          <p:cNvSpPr/>
          <p:nvPr/>
        </p:nvSpPr>
        <p:spPr>
          <a:xfrm>
            <a:off x="731520" y="320040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1F2937"/>
                </a:solidFill>
                <a:latin typeface="Plus Jakarta Sans"/>
              </a:rPr>
              <a:t>Cross-Team Dependencies</a:t>
            </a:r>
          </a:p>
        </p:txBody>
      </p:sp>
      <p:sp>
        <p:nvSpPr>
          <p:cNvPr id="18" name="Oval 17"/>
          <p:cNvSpPr/>
          <p:nvPr/>
        </p:nvSpPr>
        <p:spPr>
          <a:xfrm>
            <a:off x="6126480" y="320040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1F2937"/>
                </a:solidFill>
                <a:latin typeface="Plus Jakarta Sans"/>
              </a:rPr>
              <a:t>Next Quarter Theme</a:t>
            </a:r>
          </a:p>
        </p:txBody>
      </p:sp>
      <p:sp>
        <p:nvSpPr>
          <p:cNvPr id="20" name="Oval 19"/>
          <p:cNvSpPr/>
          <p:nvPr/>
        </p:nvSpPr>
        <p:spPr>
          <a:xfrm>
            <a:off x="731520" y="384048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9</a:t>
            </a:r>
          </a:p>
        </p:txBody>
      </p:sp>
      <p:sp>
        <p:nvSpPr>
          <p:cNvPr id="21" name="TextBox 20"/>
          <p:cNvSpPr txBox="1"/>
          <p:nvPr/>
        </p:nvSpPr>
        <p:spPr>
          <a:xfrm>
            <a:off x="1234440" y="3794760"/>
            <a:ext cx="4572000" cy="457200"/>
          </a:xfrm>
          <a:prstGeom prst="rect">
            <a:avLst/>
          </a:prstGeom>
          <a:noFill/>
        </p:spPr>
        <p:txBody>
          <a:bodyPr wrap="square">
            <a:spAutoFit/>
          </a:bodyPr>
          <a:lstStyle/>
          <a:p>
            <a:pPr algn="l"/>
            <a:r>
              <a:rPr sz="1400" b="0">
                <a:solidFill>
                  <a:srgbClr val="1F2937"/>
                </a:solidFill>
                <a:latin typeface="Plus Jakarta Sans"/>
              </a:rPr>
              <a:t>New Objectives</a:t>
            </a:r>
          </a:p>
        </p:txBody>
      </p:sp>
      <p:sp>
        <p:nvSpPr>
          <p:cNvPr id="22" name="Oval 21"/>
          <p:cNvSpPr/>
          <p:nvPr/>
        </p:nvSpPr>
        <p:spPr>
          <a:xfrm>
            <a:off x="6126480" y="384048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10</a:t>
            </a:r>
          </a:p>
        </p:txBody>
      </p:sp>
      <p:sp>
        <p:nvSpPr>
          <p:cNvPr id="23" name="TextBox 22"/>
          <p:cNvSpPr txBox="1"/>
          <p:nvPr/>
        </p:nvSpPr>
        <p:spPr>
          <a:xfrm>
            <a:off x="6629400" y="3794760"/>
            <a:ext cx="4572000" cy="457200"/>
          </a:xfrm>
          <a:prstGeom prst="rect">
            <a:avLst/>
          </a:prstGeom>
          <a:noFill/>
        </p:spPr>
        <p:txBody>
          <a:bodyPr wrap="square">
            <a:spAutoFit/>
          </a:bodyPr>
          <a:lstStyle/>
          <a:p>
            <a:pPr algn="l"/>
            <a:r>
              <a:rPr sz="1400" b="0">
                <a:solidFill>
                  <a:srgbClr val="1F2937"/>
                </a:solidFill>
                <a:latin typeface="Plus Jakarta Sans"/>
              </a:rPr>
              <a:t>Proposed Key Results</a:t>
            </a:r>
          </a:p>
        </p:txBody>
      </p:sp>
      <p:sp>
        <p:nvSpPr>
          <p:cNvPr id="24" name="Oval 23"/>
          <p:cNvSpPr/>
          <p:nvPr/>
        </p:nvSpPr>
        <p:spPr>
          <a:xfrm>
            <a:off x="731520" y="448056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11</a:t>
            </a:r>
          </a:p>
        </p:txBody>
      </p:sp>
      <p:sp>
        <p:nvSpPr>
          <p:cNvPr id="25" name="TextBox 24"/>
          <p:cNvSpPr txBox="1"/>
          <p:nvPr/>
        </p:nvSpPr>
        <p:spPr>
          <a:xfrm>
            <a:off x="1234440" y="4434840"/>
            <a:ext cx="4572000" cy="457200"/>
          </a:xfrm>
          <a:prstGeom prst="rect">
            <a:avLst/>
          </a:prstGeom>
          <a:noFill/>
        </p:spPr>
        <p:txBody>
          <a:bodyPr wrap="square">
            <a:spAutoFit/>
          </a:bodyPr>
          <a:lstStyle/>
          <a:p>
            <a:pPr algn="l"/>
            <a:r>
              <a:rPr sz="1400" b="0">
                <a:solidFill>
                  <a:srgbClr val="1F2937"/>
                </a:solidFill>
                <a:latin typeface="Plus Jakarta Sans"/>
              </a:rPr>
              <a:t>Owners &amp; Cadence</a:t>
            </a:r>
          </a:p>
        </p:txBody>
      </p:sp>
      <p:sp>
        <p:nvSpPr>
          <p:cNvPr id="26" name="Oval 25"/>
          <p:cNvSpPr/>
          <p:nvPr/>
        </p:nvSpPr>
        <p:spPr>
          <a:xfrm>
            <a:off x="6126480" y="448056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12</a:t>
            </a:r>
          </a:p>
        </p:txBody>
      </p:sp>
      <p:sp>
        <p:nvSpPr>
          <p:cNvPr id="27" name="TextBox 26"/>
          <p:cNvSpPr txBox="1"/>
          <p:nvPr/>
        </p:nvSpPr>
        <p:spPr>
          <a:xfrm>
            <a:off x="6629400" y="4434840"/>
            <a:ext cx="4572000" cy="457200"/>
          </a:xfrm>
          <a:prstGeom prst="rect">
            <a:avLst/>
          </a:prstGeom>
          <a:noFill/>
        </p:spPr>
        <p:txBody>
          <a:bodyPr wrap="square">
            <a:spAutoFit/>
          </a:bodyPr>
          <a:lstStyle/>
          <a:p>
            <a:pPr algn="l"/>
            <a:r>
              <a:rPr sz="1400" b="0">
                <a:solidFill>
                  <a:srgbClr val="1F2937"/>
                </a:solidFill>
                <a:latin typeface="Plus Jakarta Sans"/>
              </a:rPr>
              <a:t>Risks &amp; Watchouts</a:t>
            </a:r>
          </a:p>
        </p:txBody>
      </p:sp>
      <p:sp>
        <p:nvSpPr>
          <p:cNvPr id="28" name="Oval 27"/>
          <p:cNvSpPr/>
          <p:nvPr/>
        </p:nvSpPr>
        <p:spPr>
          <a:xfrm>
            <a:off x="731520" y="512064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13</a:t>
            </a:r>
          </a:p>
        </p:txBody>
      </p:sp>
      <p:sp>
        <p:nvSpPr>
          <p:cNvPr id="29" name="TextBox 28"/>
          <p:cNvSpPr txBox="1"/>
          <p:nvPr/>
        </p:nvSpPr>
        <p:spPr>
          <a:xfrm>
            <a:off x="1234440" y="5074920"/>
            <a:ext cx="4572000" cy="457200"/>
          </a:xfrm>
          <a:prstGeom prst="rect">
            <a:avLst/>
          </a:prstGeom>
          <a:noFill/>
        </p:spPr>
        <p:txBody>
          <a:bodyPr wrap="square">
            <a:spAutoFit/>
          </a:bodyPr>
          <a:lstStyle/>
          <a:p>
            <a:pPr algn="l"/>
            <a:r>
              <a:rPr sz="1400" b="0">
                <a:solidFill>
                  <a:srgbClr val="1F2937"/>
                </a:solidFill>
                <a:latin typeface="Plus Jakarta Sans"/>
              </a:rPr>
              <a:t>Decision &amp; Next Steps</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01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Cover &amp; Period</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cover &amp; period content.</a:t>
            </a:r>
          </a:p>
          <a:p>
            <a:r>
              <a:rPr sz="1200">
                <a:solidFill>
                  <a:srgbClr val="065F46"/>
                </a:solidFill>
              </a:rPr>
              <a:t>Themed for: OKR Review · Modern style · Forest Sage · Consumer Brand</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02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Company-Level Objectives</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company-level objectives content.</a:t>
            </a:r>
          </a:p>
          <a:p>
            <a:r>
              <a:rPr sz="1200">
                <a:solidFill>
                  <a:srgbClr val="065F46"/>
                </a:solidFill>
              </a:rPr>
              <a:t>Themed for: OKR Review · Modern style · Forest Sage · Consumer Brand</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03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Key Results Scorecard</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key results scorecard content.</a:t>
            </a:r>
          </a:p>
          <a:p>
            <a:r>
              <a:rPr sz="1200">
                <a:solidFill>
                  <a:srgbClr val="065F46"/>
                </a:solidFill>
              </a:rPr>
              <a:t>Themed for: OKR Review · Modern style · Forest Sage · Consumer Brand</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04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What Worked</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what worked content.</a:t>
            </a:r>
          </a:p>
          <a:p>
            <a:r>
              <a:rPr sz="1200">
                <a:solidFill>
                  <a:srgbClr val="065F46"/>
                </a:solidFill>
              </a:rPr>
              <a:t>Themed for: OKR Review · Modern style · Forest Sage · Consumer Brand</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05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What Didn't</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what didn't content.</a:t>
            </a:r>
          </a:p>
          <a:p>
            <a:r>
              <a:rPr sz="1200">
                <a:solidFill>
                  <a:srgbClr val="065F46"/>
                </a:solidFill>
              </a:rPr>
              <a:t>Themed for: OKR Review · Modern style · Forest Sage · Consumer Brand</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06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Lessons &amp; Adjustments</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lessons &amp; adjustments content.</a:t>
            </a:r>
          </a:p>
          <a:p>
            <a:r>
              <a:rPr sz="1200">
                <a:solidFill>
                  <a:srgbClr val="065F46"/>
                </a:solidFill>
              </a:rPr>
              <a:t>Themed for: OKR Review · Modern style · Forest Sage · Consumer Brand</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07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Cross-Team Dependencies</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cross-team dependencies content.</a:t>
            </a:r>
          </a:p>
          <a:p>
            <a:r>
              <a:rPr sz="1200">
                <a:solidFill>
                  <a:srgbClr val="065F46"/>
                </a:solidFill>
              </a:rPr>
              <a:t>Themed for: OKR Review · Modern style · Forest Sage · Consumer Brand</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