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FB923C"/>
                </a:solidFill>
                <a:latin typeface="Plus Jakarta Sans"/>
              </a:rPr>
              <a:t>PITCH DECK  ·  CORPORATE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Pitch Deck — Corporate Sunset Coral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corporate pitch deck deck designed for consumer brand teams presenting to retail buyers and brand partners. The Sunset Coral palette is tuned for screen and print, and the corporate layout system pre-paces the narrativ</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FB923C"/>
                </a:solidFill>
                <a:latin typeface="Plus Jakarta Sans"/>
              </a:rPr>
              <a:t>18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08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Business Model</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business model content.</a:t>
            </a:r>
          </a:p>
          <a:p>
            <a:r>
              <a:rPr sz="1200">
                <a:solidFill>
                  <a:srgbClr val="F97316"/>
                </a:solidFill>
              </a:rPr>
              <a:t>Themed for: Pitch Deck · Corporate style · Sunset Coral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09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Traction &amp; KPIs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traction &amp; kpis content.</a:t>
            </a:r>
          </a:p>
          <a:p>
            <a:r>
              <a:rPr sz="1200">
                <a:solidFill>
                  <a:srgbClr val="F97316"/>
                </a:solidFill>
              </a:rPr>
              <a:t>Themed for: Pitch Deck · Corporate style · Sunset Coral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10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Customer Logos &amp; Testimonials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customer logos &amp; testimonials content.</a:t>
            </a:r>
          </a:p>
          <a:p>
            <a:r>
              <a:rPr sz="1200">
                <a:solidFill>
                  <a:srgbClr val="F97316"/>
                </a:solidFill>
              </a:rPr>
              <a:t>Themed for: Pitch Deck · Corporate style · Sunset Coral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11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Go-to-Market</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go-to-market content.</a:t>
            </a:r>
          </a:p>
          <a:p>
            <a:r>
              <a:rPr sz="1200">
                <a:solidFill>
                  <a:srgbClr val="F97316"/>
                </a:solidFill>
              </a:rPr>
              <a:t>Themed for: Pitch Deck · Corporate style · Sunset Coral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12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Competitive Landscape</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competitive landscape content.</a:t>
            </a:r>
          </a:p>
          <a:p>
            <a:r>
              <a:rPr sz="1200">
                <a:solidFill>
                  <a:srgbClr val="F97316"/>
                </a:solidFill>
              </a:rPr>
              <a:t>Themed for: Pitch Deck · Corporate style · Sunset Coral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13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Team</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team content.</a:t>
            </a:r>
          </a:p>
          <a:p>
            <a:r>
              <a:rPr sz="1200">
                <a:solidFill>
                  <a:srgbClr val="F97316"/>
                </a:solidFill>
              </a:rPr>
              <a:t>Themed for: Pitch Deck · Corporate style · Sunset Coral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14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Financials &amp; Projections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financials &amp; projections content.</a:t>
            </a:r>
          </a:p>
          <a:p>
            <a:r>
              <a:rPr sz="1200">
                <a:solidFill>
                  <a:srgbClr val="F97316"/>
                </a:solidFill>
              </a:rPr>
              <a:t>Themed for: Pitch Deck · Corporate style · Sunset Coral · Consumer Brand</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15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The Ask</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the ask content.</a:t>
            </a:r>
          </a:p>
          <a:p>
            <a:r>
              <a:rPr sz="1200">
                <a:solidFill>
                  <a:srgbClr val="F97316"/>
                </a:solidFill>
              </a:rPr>
              <a:t>Themed for: Pitch Deck · Corporate style · Sunset Coral · Consumer Brand</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16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Use of Funds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use of funds content.</a:t>
            </a:r>
          </a:p>
          <a:p>
            <a:r>
              <a:rPr sz="1200">
                <a:solidFill>
                  <a:srgbClr val="F97316"/>
                </a:solidFill>
              </a:rPr>
              <a:t>Themed for: Pitch Deck · Corporate style · Sunset Coral · Consumer Brand</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17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Roadmap &amp; Milestones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roadmap &amp; milestones content.</a:t>
            </a:r>
          </a:p>
          <a:p>
            <a:r>
              <a:rPr sz="1200">
                <a:solidFill>
                  <a:srgbClr val="F97316"/>
                </a:solidFill>
              </a:rPr>
              <a:t>Themed for: Pitch Deck · Corporate style · Sunset Coral · Consumer Brand</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Vision</a:t>
            </a:r>
          </a:p>
        </p:txBody>
      </p:sp>
      <p:sp>
        <p:nvSpPr>
          <p:cNvPr id="6" name="Oval 5"/>
          <p:cNvSpPr/>
          <p:nvPr/>
        </p:nvSpPr>
        <p:spPr>
          <a:xfrm>
            <a:off x="612648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Problem</a:t>
            </a:r>
          </a:p>
        </p:txBody>
      </p:sp>
      <p:sp>
        <p:nvSpPr>
          <p:cNvPr id="8" name="Oval 7"/>
          <p:cNvSpPr/>
          <p:nvPr/>
        </p:nvSpPr>
        <p:spPr>
          <a:xfrm>
            <a:off x="73152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Why Now</a:t>
            </a:r>
          </a:p>
        </p:txBody>
      </p:sp>
      <p:sp>
        <p:nvSpPr>
          <p:cNvPr id="10" name="Oval 9"/>
          <p:cNvSpPr/>
          <p:nvPr/>
        </p:nvSpPr>
        <p:spPr>
          <a:xfrm>
            <a:off x="612648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Solution Overview</a:t>
            </a:r>
          </a:p>
        </p:txBody>
      </p:sp>
      <p:sp>
        <p:nvSpPr>
          <p:cNvPr id="12" name="Oval 11"/>
          <p:cNvSpPr/>
          <p:nvPr/>
        </p:nvSpPr>
        <p:spPr>
          <a:xfrm>
            <a:off x="73152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Product Walkthrough</a:t>
            </a:r>
          </a:p>
        </p:txBody>
      </p:sp>
      <p:sp>
        <p:nvSpPr>
          <p:cNvPr id="14" name="Oval 13"/>
          <p:cNvSpPr/>
          <p:nvPr/>
        </p:nvSpPr>
        <p:spPr>
          <a:xfrm>
            <a:off x="612648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How It Works</a:t>
            </a:r>
          </a:p>
        </p:txBody>
      </p:sp>
      <p:sp>
        <p:nvSpPr>
          <p:cNvPr id="16" name="Oval 15"/>
          <p:cNvSpPr/>
          <p:nvPr/>
        </p:nvSpPr>
        <p:spPr>
          <a:xfrm>
            <a:off x="73152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Market Opportunity (TAM/SAM/SOM)</a:t>
            </a:r>
          </a:p>
        </p:txBody>
      </p:sp>
      <p:sp>
        <p:nvSpPr>
          <p:cNvPr id="18" name="Oval 17"/>
          <p:cNvSpPr/>
          <p:nvPr/>
        </p:nvSpPr>
        <p:spPr>
          <a:xfrm>
            <a:off x="612648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Business Model</a:t>
            </a:r>
          </a:p>
        </p:txBody>
      </p:sp>
      <p:sp>
        <p:nvSpPr>
          <p:cNvPr id="20" name="Oval 19"/>
          <p:cNvSpPr/>
          <p:nvPr/>
        </p:nvSpPr>
        <p:spPr>
          <a:xfrm>
            <a:off x="73152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Traction &amp; KPIs</a:t>
            </a:r>
          </a:p>
        </p:txBody>
      </p:sp>
      <p:sp>
        <p:nvSpPr>
          <p:cNvPr id="22" name="Oval 21"/>
          <p:cNvSpPr/>
          <p:nvPr/>
        </p:nvSpPr>
        <p:spPr>
          <a:xfrm>
            <a:off x="612648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Customer Logos &amp; Testimonials</a:t>
            </a:r>
          </a:p>
        </p:txBody>
      </p:sp>
      <p:sp>
        <p:nvSpPr>
          <p:cNvPr id="24" name="Oval 23"/>
          <p:cNvSpPr/>
          <p:nvPr/>
        </p:nvSpPr>
        <p:spPr>
          <a:xfrm>
            <a:off x="73152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Go-to-Market</a:t>
            </a:r>
          </a:p>
        </p:txBody>
      </p:sp>
      <p:sp>
        <p:nvSpPr>
          <p:cNvPr id="26" name="Oval 25"/>
          <p:cNvSpPr/>
          <p:nvPr/>
        </p:nvSpPr>
        <p:spPr>
          <a:xfrm>
            <a:off x="612648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Competitive Landscape</a:t>
            </a:r>
          </a:p>
        </p:txBody>
      </p:sp>
      <p:sp>
        <p:nvSpPr>
          <p:cNvPr id="28" name="Oval 27"/>
          <p:cNvSpPr/>
          <p:nvPr/>
        </p:nvSpPr>
        <p:spPr>
          <a:xfrm>
            <a:off x="731520" y="51206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1F2937"/>
                </a:solidFill>
                <a:latin typeface="Plus Jakarta Sans"/>
              </a:rPr>
              <a:t>Team</a:t>
            </a:r>
          </a:p>
        </p:txBody>
      </p:sp>
      <p:sp>
        <p:nvSpPr>
          <p:cNvPr id="30" name="Oval 29"/>
          <p:cNvSpPr/>
          <p:nvPr/>
        </p:nvSpPr>
        <p:spPr>
          <a:xfrm>
            <a:off x="6126480" y="51206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14</a:t>
            </a:r>
          </a:p>
        </p:txBody>
      </p:sp>
      <p:sp>
        <p:nvSpPr>
          <p:cNvPr id="31" name="TextBox 30"/>
          <p:cNvSpPr txBox="1"/>
          <p:nvPr/>
        </p:nvSpPr>
        <p:spPr>
          <a:xfrm>
            <a:off x="6629400" y="5074920"/>
            <a:ext cx="4572000" cy="457200"/>
          </a:xfrm>
          <a:prstGeom prst="rect">
            <a:avLst/>
          </a:prstGeom>
          <a:noFill/>
        </p:spPr>
        <p:txBody>
          <a:bodyPr wrap="square">
            <a:spAutoFit/>
          </a:bodyPr>
          <a:lstStyle/>
          <a:p>
            <a:pPr algn="l"/>
            <a:r>
              <a:rPr sz="1400" b="0">
                <a:solidFill>
                  <a:srgbClr val="1F2937"/>
                </a:solidFill>
                <a:latin typeface="Plus Jakarta Sans"/>
              </a:rPr>
              <a:t>Financials &amp; Projections</a:t>
            </a:r>
          </a:p>
        </p:txBody>
      </p:sp>
      <p:sp>
        <p:nvSpPr>
          <p:cNvPr id="32" name="Oval 31"/>
          <p:cNvSpPr/>
          <p:nvPr/>
        </p:nvSpPr>
        <p:spPr>
          <a:xfrm>
            <a:off x="731520" y="57607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15</a:t>
            </a:r>
          </a:p>
        </p:txBody>
      </p:sp>
      <p:sp>
        <p:nvSpPr>
          <p:cNvPr id="33" name="TextBox 32"/>
          <p:cNvSpPr txBox="1"/>
          <p:nvPr/>
        </p:nvSpPr>
        <p:spPr>
          <a:xfrm>
            <a:off x="1234440" y="5715000"/>
            <a:ext cx="4572000" cy="457200"/>
          </a:xfrm>
          <a:prstGeom prst="rect">
            <a:avLst/>
          </a:prstGeom>
          <a:noFill/>
        </p:spPr>
        <p:txBody>
          <a:bodyPr wrap="square">
            <a:spAutoFit/>
          </a:bodyPr>
          <a:lstStyle/>
          <a:p>
            <a:pPr algn="l"/>
            <a:r>
              <a:rPr sz="1400" b="0">
                <a:solidFill>
                  <a:srgbClr val="1F2937"/>
                </a:solidFill>
                <a:latin typeface="Plus Jakarta Sans"/>
              </a:rPr>
              <a:t>The Ask</a:t>
            </a:r>
          </a:p>
        </p:txBody>
      </p:sp>
      <p:sp>
        <p:nvSpPr>
          <p:cNvPr id="34" name="Oval 33"/>
          <p:cNvSpPr/>
          <p:nvPr/>
        </p:nvSpPr>
        <p:spPr>
          <a:xfrm>
            <a:off x="6126480" y="57607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16</a:t>
            </a:r>
          </a:p>
        </p:txBody>
      </p:sp>
      <p:sp>
        <p:nvSpPr>
          <p:cNvPr id="35" name="TextBox 34"/>
          <p:cNvSpPr txBox="1"/>
          <p:nvPr/>
        </p:nvSpPr>
        <p:spPr>
          <a:xfrm>
            <a:off x="6629400" y="5715000"/>
            <a:ext cx="4572000" cy="457200"/>
          </a:xfrm>
          <a:prstGeom prst="rect">
            <a:avLst/>
          </a:prstGeom>
          <a:noFill/>
        </p:spPr>
        <p:txBody>
          <a:bodyPr wrap="square">
            <a:spAutoFit/>
          </a:bodyPr>
          <a:lstStyle/>
          <a:p>
            <a:pPr algn="l"/>
            <a:r>
              <a:rPr sz="1400" b="0">
                <a:solidFill>
                  <a:srgbClr val="1F2937"/>
                </a:solidFill>
                <a:latin typeface="Plus Jakarta Sans"/>
              </a:rPr>
              <a:t>Use of Funds</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18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Closing &amp; Contact</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closing &amp; contact content.</a:t>
            </a:r>
          </a:p>
          <a:p>
            <a:r>
              <a:rPr sz="1200">
                <a:solidFill>
                  <a:srgbClr val="F97316"/>
                </a:solidFill>
              </a:rPr>
              <a:t>Themed for: Pitch Deck · Corporate style · Sunset Coral · Consumer Brand</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Pitch Deck — Corporate Sunset Coral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01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Vision</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vision content.</a:t>
            </a:r>
          </a:p>
          <a:p>
            <a:r>
              <a:rPr sz="1200">
                <a:solidFill>
                  <a:srgbClr val="F97316"/>
                </a:solidFill>
              </a:rPr>
              <a:t>Themed for: Pitch Deck · Corporate style · Sunset Coral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02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Problem</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problem content.</a:t>
            </a:r>
          </a:p>
          <a:p>
            <a:r>
              <a:rPr sz="1200">
                <a:solidFill>
                  <a:srgbClr val="F97316"/>
                </a:solidFill>
              </a:rPr>
              <a:t>Themed for: Pitch Deck · Corporate style · Sunset Coral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03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Why Now</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why now content.</a:t>
            </a:r>
          </a:p>
          <a:p>
            <a:r>
              <a:rPr sz="1200">
                <a:solidFill>
                  <a:srgbClr val="F97316"/>
                </a:solidFill>
              </a:rPr>
              <a:t>Themed for: Pitch Deck · Corporate style · Sunset Coral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04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Solution Overview</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solution overview content.</a:t>
            </a:r>
          </a:p>
          <a:p>
            <a:r>
              <a:rPr sz="1200">
                <a:solidFill>
                  <a:srgbClr val="F97316"/>
                </a:solidFill>
              </a:rPr>
              <a:t>Themed for: Pitch Deck · Corporate style · Sunset Coral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05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Product Walkthrough</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product walkthrough content.</a:t>
            </a:r>
          </a:p>
          <a:p>
            <a:r>
              <a:rPr sz="1200">
                <a:solidFill>
                  <a:srgbClr val="F97316"/>
                </a:solidFill>
              </a:rPr>
              <a:t>Themed for: Pitch Deck · Corporate style · Sunset Coral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06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How It Works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how it works content.</a:t>
            </a:r>
          </a:p>
          <a:p>
            <a:r>
              <a:rPr sz="1200">
                <a:solidFill>
                  <a:srgbClr val="F97316"/>
                </a:solidFill>
              </a:rPr>
              <a:t>Themed for: Pitch Deck · Corporate style · Sunset Coral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07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Market Opportunity (TAM/SAM/SOM)</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market opportunity (tam/sam/som) content.</a:t>
            </a:r>
          </a:p>
          <a:p>
            <a:r>
              <a:rPr sz="1200">
                <a:solidFill>
                  <a:srgbClr val="F97316"/>
                </a:solidFill>
              </a:rPr>
              <a:t>Themed for: Pitch Deck · Corporate style · Sunset Coral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