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3730A3"/>
                </a:solidFill>
                <a:latin typeface="Plus Jakarta Sans"/>
              </a:rPr>
              <a:t>PRODUCT LAUNCH  ·  MODERN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Product Launch — Modern Royal Indigo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modern product launch deck designed for consumer brand teams presenting to retail buyers and brand partners. The Royal Indigo palette is tuned for screen and print, and the modern layout system pre-paces the narrative </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3730A3"/>
                </a:solidFill>
                <a:latin typeface="Plus Jakarta Sans"/>
              </a:rPr>
              <a:t>16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08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Launch Tier (Public, Private, GA)</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launch tier (public, private, ga) content.</a:t>
            </a:r>
          </a:p>
          <a:p>
            <a:r>
              <a:rPr sz="1200">
                <a:solidFill>
                  <a:srgbClr val="6366F1"/>
                </a:solidFill>
              </a:rPr>
              <a:t>Themed for: Product Launch · Modern style · Royal Indigo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09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Messaging &amp; Press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messaging &amp; press content.</a:t>
            </a:r>
          </a:p>
          <a:p>
            <a:r>
              <a:rPr sz="1200">
                <a:solidFill>
                  <a:srgbClr val="6366F1"/>
                </a:solidFill>
              </a:rPr>
              <a:t>Themed for: Product Launch · Modern style · Royal Indigo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10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Sales Enablement</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sales enablement content.</a:t>
            </a:r>
          </a:p>
          <a:p>
            <a:r>
              <a:rPr sz="1200">
                <a:solidFill>
                  <a:srgbClr val="6366F1"/>
                </a:solidFill>
              </a:rPr>
              <a:t>Themed for: Product Launch · Modern style · Royal Indigo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11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Support Readiness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support readiness content.</a:t>
            </a:r>
          </a:p>
          <a:p>
            <a:r>
              <a:rPr sz="1200">
                <a:solidFill>
                  <a:srgbClr val="6366F1"/>
                </a:solidFill>
              </a:rPr>
              <a:t>Themed for: Product Launch · Modern style · Royal Indigo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12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Engineering Cutover</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engineering cutover content.</a:t>
            </a:r>
          </a:p>
          <a:p>
            <a:r>
              <a:rPr sz="1200">
                <a:solidFill>
                  <a:srgbClr val="6366F1"/>
                </a:solidFill>
              </a:rPr>
              <a:t>Themed for: Product Launch · Modern style · Royal Indigo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13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Launch Day Runbook</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launch day runbook content.</a:t>
            </a:r>
          </a:p>
          <a:p>
            <a:r>
              <a:rPr sz="1200">
                <a:solidFill>
                  <a:srgbClr val="6366F1"/>
                </a:solidFill>
              </a:rPr>
              <a:t>Themed for: Product Launch · Modern style · Royal Indigo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14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Post-Launch Metrics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post-launch metrics content.</a:t>
            </a:r>
          </a:p>
          <a:p>
            <a:r>
              <a:rPr sz="1200">
                <a:solidFill>
                  <a:srgbClr val="6366F1"/>
                </a:solidFill>
              </a:rPr>
              <a:t>Themed for: Product Launch · Modern style · Royal Indigo · Consumer Brand</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15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Comms Calendar</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comms calendar content.</a:t>
            </a:r>
          </a:p>
          <a:p>
            <a:r>
              <a:rPr sz="1200">
                <a:solidFill>
                  <a:srgbClr val="6366F1"/>
                </a:solidFill>
              </a:rPr>
              <a:t>Themed for: Product Launch · Modern style · Royal Indigo · Consumer Brand</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16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Risks &amp; Rollback</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risks &amp; rollback content.</a:t>
            </a:r>
          </a:p>
          <a:p>
            <a:r>
              <a:rPr sz="1200">
                <a:solidFill>
                  <a:srgbClr val="6366F1"/>
                </a:solidFill>
              </a:rPr>
              <a:t>Themed for: Product Launch · Modern style · Royal Indigo · Consumer Brand</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6366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Product Launch — Modern Royal Indigo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1F5F9"/>
                </a:solidFill>
                <a:latin typeface="Plus Jakarta Sans"/>
              </a:rPr>
              <a:t>Agenda</a:t>
            </a:r>
          </a:p>
        </p:txBody>
      </p:sp>
      <p:sp>
        <p:nvSpPr>
          <p:cNvPr id="4" name="Oval 3"/>
          <p:cNvSpPr/>
          <p:nvPr/>
        </p:nvSpPr>
        <p:spPr>
          <a:xfrm>
            <a:off x="73152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1F5F9"/>
                </a:solidFill>
                <a:latin typeface="Plus Jakarta Sans"/>
              </a:rPr>
              <a:t>Cover &amp; Launch Date</a:t>
            </a:r>
          </a:p>
        </p:txBody>
      </p:sp>
      <p:sp>
        <p:nvSpPr>
          <p:cNvPr id="6" name="Oval 5"/>
          <p:cNvSpPr/>
          <p:nvPr/>
        </p:nvSpPr>
        <p:spPr>
          <a:xfrm>
            <a:off x="612648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1F5F9"/>
                </a:solidFill>
                <a:latin typeface="Plus Jakarta Sans"/>
              </a:rPr>
              <a:t>Launch Thesis</a:t>
            </a:r>
          </a:p>
        </p:txBody>
      </p:sp>
      <p:sp>
        <p:nvSpPr>
          <p:cNvPr id="8" name="Oval 7"/>
          <p:cNvSpPr/>
          <p:nvPr/>
        </p:nvSpPr>
        <p:spPr>
          <a:xfrm>
            <a:off x="73152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1F5F9"/>
                </a:solidFill>
                <a:latin typeface="Plus Jakarta Sans"/>
              </a:rPr>
              <a:t>Target Customer</a:t>
            </a:r>
          </a:p>
        </p:txBody>
      </p:sp>
      <p:sp>
        <p:nvSpPr>
          <p:cNvPr id="10" name="Oval 9"/>
          <p:cNvSpPr/>
          <p:nvPr/>
        </p:nvSpPr>
        <p:spPr>
          <a:xfrm>
            <a:off x="612648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1F5F9"/>
                </a:solidFill>
                <a:latin typeface="Plus Jakarta Sans"/>
              </a:rPr>
              <a:t>Positioning</a:t>
            </a:r>
          </a:p>
        </p:txBody>
      </p:sp>
      <p:sp>
        <p:nvSpPr>
          <p:cNvPr id="12" name="Oval 11"/>
          <p:cNvSpPr/>
          <p:nvPr/>
        </p:nvSpPr>
        <p:spPr>
          <a:xfrm>
            <a:off x="73152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1F5F9"/>
                </a:solidFill>
                <a:latin typeface="Plus Jakarta Sans"/>
              </a:rPr>
              <a:t>Naming &amp; Brand</a:t>
            </a:r>
          </a:p>
        </p:txBody>
      </p:sp>
      <p:sp>
        <p:nvSpPr>
          <p:cNvPr id="14" name="Oval 13"/>
          <p:cNvSpPr/>
          <p:nvPr/>
        </p:nvSpPr>
        <p:spPr>
          <a:xfrm>
            <a:off x="612648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1F5F9"/>
                </a:solidFill>
                <a:latin typeface="Plus Jakarta Sans"/>
              </a:rPr>
              <a:t>Feature Set</a:t>
            </a:r>
          </a:p>
        </p:txBody>
      </p:sp>
      <p:sp>
        <p:nvSpPr>
          <p:cNvPr id="16" name="Oval 15"/>
          <p:cNvSpPr/>
          <p:nvPr/>
        </p:nvSpPr>
        <p:spPr>
          <a:xfrm>
            <a:off x="73152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1F5F9"/>
                </a:solidFill>
                <a:latin typeface="Plus Jakarta Sans"/>
              </a:rPr>
              <a:t>Pricing &amp; Packaging</a:t>
            </a:r>
          </a:p>
        </p:txBody>
      </p:sp>
      <p:sp>
        <p:nvSpPr>
          <p:cNvPr id="18" name="Oval 17"/>
          <p:cNvSpPr/>
          <p:nvPr/>
        </p:nvSpPr>
        <p:spPr>
          <a:xfrm>
            <a:off x="612648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1F5F9"/>
                </a:solidFill>
                <a:latin typeface="Plus Jakarta Sans"/>
              </a:rPr>
              <a:t>Launch Tier (Public, Private, GA)</a:t>
            </a:r>
          </a:p>
        </p:txBody>
      </p:sp>
      <p:sp>
        <p:nvSpPr>
          <p:cNvPr id="20" name="Oval 19"/>
          <p:cNvSpPr/>
          <p:nvPr/>
        </p:nvSpPr>
        <p:spPr>
          <a:xfrm>
            <a:off x="73152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1F5F9"/>
                </a:solidFill>
                <a:latin typeface="Plus Jakarta Sans"/>
              </a:rPr>
              <a:t>Messaging &amp; Press</a:t>
            </a:r>
          </a:p>
        </p:txBody>
      </p:sp>
      <p:sp>
        <p:nvSpPr>
          <p:cNvPr id="22" name="Oval 21"/>
          <p:cNvSpPr/>
          <p:nvPr/>
        </p:nvSpPr>
        <p:spPr>
          <a:xfrm>
            <a:off x="612648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1F5F9"/>
                </a:solidFill>
                <a:latin typeface="Plus Jakarta Sans"/>
              </a:rPr>
              <a:t>Sales Enablement</a:t>
            </a:r>
          </a:p>
        </p:txBody>
      </p:sp>
      <p:sp>
        <p:nvSpPr>
          <p:cNvPr id="24" name="Oval 23"/>
          <p:cNvSpPr/>
          <p:nvPr/>
        </p:nvSpPr>
        <p:spPr>
          <a:xfrm>
            <a:off x="73152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1F5F9"/>
                </a:solidFill>
                <a:latin typeface="Plus Jakarta Sans"/>
              </a:rPr>
              <a:t>Support Readiness</a:t>
            </a:r>
          </a:p>
        </p:txBody>
      </p:sp>
      <p:sp>
        <p:nvSpPr>
          <p:cNvPr id="26" name="Oval 25"/>
          <p:cNvSpPr/>
          <p:nvPr/>
        </p:nvSpPr>
        <p:spPr>
          <a:xfrm>
            <a:off x="612648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1F5F9"/>
                </a:solidFill>
                <a:latin typeface="Plus Jakarta Sans"/>
              </a:rPr>
              <a:t>Engineering Cutover</a:t>
            </a:r>
          </a:p>
        </p:txBody>
      </p:sp>
      <p:sp>
        <p:nvSpPr>
          <p:cNvPr id="28" name="Oval 27"/>
          <p:cNvSpPr/>
          <p:nvPr/>
        </p:nvSpPr>
        <p:spPr>
          <a:xfrm>
            <a:off x="731520" y="51206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1F5F9"/>
                </a:solidFill>
                <a:latin typeface="Plus Jakarta Sans"/>
              </a:rPr>
              <a:t>Launch Day Runbook</a:t>
            </a:r>
          </a:p>
        </p:txBody>
      </p:sp>
      <p:sp>
        <p:nvSpPr>
          <p:cNvPr id="30" name="Oval 29"/>
          <p:cNvSpPr/>
          <p:nvPr/>
        </p:nvSpPr>
        <p:spPr>
          <a:xfrm>
            <a:off x="6126480" y="51206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14</a:t>
            </a:r>
          </a:p>
        </p:txBody>
      </p:sp>
      <p:sp>
        <p:nvSpPr>
          <p:cNvPr id="31" name="TextBox 30"/>
          <p:cNvSpPr txBox="1"/>
          <p:nvPr/>
        </p:nvSpPr>
        <p:spPr>
          <a:xfrm>
            <a:off x="6629400" y="5074920"/>
            <a:ext cx="4572000" cy="457200"/>
          </a:xfrm>
          <a:prstGeom prst="rect">
            <a:avLst/>
          </a:prstGeom>
          <a:noFill/>
        </p:spPr>
        <p:txBody>
          <a:bodyPr wrap="square">
            <a:spAutoFit/>
          </a:bodyPr>
          <a:lstStyle/>
          <a:p>
            <a:pPr algn="l"/>
            <a:r>
              <a:rPr sz="1400" b="0">
                <a:solidFill>
                  <a:srgbClr val="F1F5F9"/>
                </a:solidFill>
                <a:latin typeface="Plus Jakarta Sans"/>
              </a:rPr>
              <a:t>Post-Launch Metrics</a:t>
            </a:r>
          </a:p>
        </p:txBody>
      </p:sp>
      <p:sp>
        <p:nvSpPr>
          <p:cNvPr id="32" name="Oval 31"/>
          <p:cNvSpPr/>
          <p:nvPr/>
        </p:nvSpPr>
        <p:spPr>
          <a:xfrm>
            <a:off x="731520" y="57607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15</a:t>
            </a:r>
          </a:p>
        </p:txBody>
      </p:sp>
      <p:sp>
        <p:nvSpPr>
          <p:cNvPr id="33" name="TextBox 32"/>
          <p:cNvSpPr txBox="1"/>
          <p:nvPr/>
        </p:nvSpPr>
        <p:spPr>
          <a:xfrm>
            <a:off x="1234440" y="5715000"/>
            <a:ext cx="4572000" cy="457200"/>
          </a:xfrm>
          <a:prstGeom prst="rect">
            <a:avLst/>
          </a:prstGeom>
          <a:noFill/>
        </p:spPr>
        <p:txBody>
          <a:bodyPr wrap="square">
            <a:spAutoFit/>
          </a:bodyPr>
          <a:lstStyle/>
          <a:p>
            <a:pPr algn="l"/>
            <a:r>
              <a:rPr sz="1400" b="0">
                <a:solidFill>
                  <a:srgbClr val="F1F5F9"/>
                </a:solidFill>
                <a:latin typeface="Plus Jakarta Sans"/>
              </a:rPr>
              <a:t>Comms Calendar</a:t>
            </a:r>
          </a:p>
        </p:txBody>
      </p:sp>
      <p:sp>
        <p:nvSpPr>
          <p:cNvPr id="34" name="Oval 33"/>
          <p:cNvSpPr/>
          <p:nvPr/>
        </p:nvSpPr>
        <p:spPr>
          <a:xfrm>
            <a:off x="6126480" y="57607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16</a:t>
            </a:r>
          </a:p>
        </p:txBody>
      </p:sp>
      <p:sp>
        <p:nvSpPr>
          <p:cNvPr id="35" name="TextBox 34"/>
          <p:cNvSpPr txBox="1"/>
          <p:nvPr/>
        </p:nvSpPr>
        <p:spPr>
          <a:xfrm>
            <a:off x="6629400" y="5715000"/>
            <a:ext cx="4572000" cy="457200"/>
          </a:xfrm>
          <a:prstGeom prst="rect">
            <a:avLst/>
          </a:prstGeom>
          <a:noFill/>
        </p:spPr>
        <p:txBody>
          <a:bodyPr wrap="square">
            <a:spAutoFit/>
          </a:bodyPr>
          <a:lstStyle/>
          <a:p>
            <a:pPr algn="l"/>
            <a:r>
              <a:rPr sz="1400" b="0">
                <a:solidFill>
                  <a:srgbClr val="F1F5F9"/>
                </a:solidFill>
                <a:latin typeface="Plus Jakarta Sans"/>
              </a:rPr>
              <a:t>Risks &amp; Rollback</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01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Launch Date</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cover &amp; launch date content.</a:t>
            </a:r>
          </a:p>
          <a:p>
            <a:r>
              <a:rPr sz="1200">
                <a:solidFill>
                  <a:srgbClr val="6366F1"/>
                </a:solidFill>
              </a:rPr>
              <a:t>Themed for: Product Launch · Modern style · Royal Indigo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02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Launch Thesis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launch thesis content.</a:t>
            </a:r>
          </a:p>
          <a:p>
            <a:r>
              <a:rPr sz="1200">
                <a:solidFill>
                  <a:srgbClr val="6366F1"/>
                </a:solidFill>
              </a:rPr>
              <a:t>Themed for: Product Launch · Modern style · Royal Indigo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03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Target Customer</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target customer content.</a:t>
            </a:r>
          </a:p>
          <a:p>
            <a:r>
              <a:rPr sz="1200">
                <a:solidFill>
                  <a:srgbClr val="6366F1"/>
                </a:solidFill>
              </a:rPr>
              <a:t>Themed for: Product Launch · Modern style · Royal Indigo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04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Positioning</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positioning content.</a:t>
            </a:r>
          </a:p>
          <a:p>
            <a:r>
              <a:rPr sz="1200">
                <a:solidFill>
                  <a:srgbClr val="6366F1"/>
                </a:solidFill>
              </a:rPr>
              <a:t>Themed for: Product Launch · Modern style · Royal Indigo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05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Naming &amp; Brand</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naming &amp; brand content.</a:t>
            </a:r>
          </a:p>
          <a:p>
            <a:r>
              <a:rPr sz="1200">
                <a:solidFill>
                  <a:srgbClr val="6366F1"/>
                </a:solidFill>
              </a:rPr>
              <a:t>Themed for: Product Launch · Modern style · Royal Indigo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06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Feature Set</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feature set content.</a:t>
            </a:r>
          </a:p>
          <a:p>
            <a:r>
              <a:rPr sz="1200">
                <a:solidFill>
                  <a:srgbClr val="6366F1"/>
                </a:solidFill>
              </a:rPr>
              <a:t>Themed for: Product Launch · Modern style · Royal Indigo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07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Pricing &amp; Packaging</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pricing &amp; packaging content.</a:t>
            </a:r>
          </a:p>
          <a:p>
            <a:r>
              <a:rPr sz="1200">
                <a:solidFill>
                  <a:srgbClr val="6366F1"/>
                </a:solidFill>
              </a:rPr>
              <a:t>Themed for: Product Launch · Modern style · Royal Indigo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