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3730A3"/>
                </a:solidFill>
                <a:latin typeface="Plus Jakarta Sans"/>
              </a:rPr>
              <a:t>QUARTERLY REPORT  ·  BOLD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Quarterly Report — Bold Royal Indigo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bold quarterly report deck designed for consumer brand teams presenting to retail buyers and brand partners. The Royal Indigo palette is tuned for screen and print, and the bold layout system pre-paces the narrative so</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3730A3"/>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GTM Highlights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gtm highlights content.</a:t>
            </a:r>
          </a:p>
          <a:p>
            <a:r>
              <a:rPr sz="1200">
                <a:solidFill>
                  <a:srgbClr val="6366F1"/>
                </a:solidFill>
              </a:rPr>
              <a:t>Themed for: Quarterly Report · Bold style · Royal Indigo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Operational KPIs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operational kpis content.</a:t>
            </a:r>
          </a:p>
          <a:p>
            <a:r>
              <a:rPr sz="1200">
                <a:solidFill>
                  <a:srgbClr val="6366F1"/>
                </a:solidFill>
              </a:rPr>
              <a:t>Themed for: Quarterly Report · Bold style · Royal Indigo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Hiring &amp; Headcount</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hiring &amp; headcount content.</a:t>
            </a:r>
          </a:p>
          <a:p>
            <a:r>
              <a:rPr sz="1200">
                <a:solidFill>
                  <a:srgbClr val="6366F1"/>
                </a:solidFill>
              </a:rPr>
              <a:t>Themed for: Quarterly Report · Bold style · Royal Indigo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Risks &amp; Open Questions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risks &amp; open questions content.</a:t>
            </a:r>
          </a:p>
          <a:p>
            <a:r>
              <a:rPr sz="1200">
                <a:solidFill>
                  <a:srgbClr val="6366F1"/>
                </a:solidFill>
              </a:rPr>
              <a:t>Themed for: Quarterly Report · Bold style · Royal Indigo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Next Quarter Priorities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next quarter priorities content.</a:t>
            </a:r>
          </a:p>
          <a:p>
            <a:r>
              <a:rPr sz="1200">
                <a:solidFill>
                  <a:srgbClr val="6366F1"/>
                </a:solidFill>
              </a:rPr>
              <a:t>Themed for: Quarterly Report · Bold style · Royal Indigo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Appendix</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appendix content.</a:t>
            </a:r>
          </a:p>
          <a:p>
            <a:r>
              <a:rPr sz="1200">
                <a:solidFill>
                  <a:srgbClr val="6366F1"/>
                </a:solidFill>
              </a:rPr>
              <a:t>Themed for: Quarterly Report · Bold style · Royal Indigo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6366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Quarterly Report — Bold Royal Indigo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1F5F9"/>
                </a:solidFill>
                <a:latin typeface="Plus Jakarta Sans"/>
              </a:rPr>
              <a:t>Agenda</a:t>
            </a:r>
          </a:p>
        </p:txBody>
      </p:sp>
      <p:sp>
        <p:nvSpPr>
          <p:cNvPr id="4" name="Oval 3"/>
          <p:cNvSpPr/>
          <p:nvPr/>
        </p:nvSpPr>
        <p:spPr>
          <a:xfrm>
            <a:off x="73152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1F5F9"/>
                </a:solidFill>
                <a:latin typeface="Plus Jakarta Sans"/>
              </a:rPr>
              <a:t>Cover &amp; Quarter</a:t>
            </a:r>
          </a:p>
        </p:txBody>
      </p:sp>
      <p:sp>
        <p:nvSpPr>
          <p:cNvPr id="6" name="Oval 5"/>
          <p:cNvSpPr/>
          <p:nvPr/>
        </p:nvSpPr>
        <p:spPr>
          <a:xfrm>
            <a:off x="612648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1F5F9"/>
                </a:solidFill>
                <a:latin typeface="Plus Jakarta Sans"/>
              </a:rPr>
              <a:t>Executive Summary</a:t>
            </a:r>
          </a:p>
        </p:txBody>
      </p:sp>
      <p:sp>
        <p:nvSpPr>
          <p:cNvPr id="8" name="Oval 7"/>
          <p:cNvSpPr/>
          <p:nvPr/>
        </p:nvSpPr>
        <p:spPr>
          <a:xfrm>
            <a:off x="73152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1F5F9"/>
                </a:solidFill>
                <a:latin typeface="Plus Jakarta Sans"/>
              </a:rPr>
              <a:t>Financial Highlights</a:t>
            </a:r>
          </a:p>
        </p:txBody>
      </p:sp>
      <p:sp>
        <p:nvSpPr>
          <p:cNvPr id="10" name="Oval 9"/>
          <p:cNvSpPr/>
          <p:nvPr/>
        </p:nvSpPr>
        <p:spPr>
          <a:xfrm>
            <a:off x="612648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1F5F9"/>
                </a:solidFill>
                <a:latin typeface="Plus Jakarta Sans"/>
              </a:rPr>
              <a:t>Revenue by Segment</a:t>
            </a:r>
          </a:p>
        </p:txBody>
      </p:sp>
      <p:sp>
        <p:nvSpPr>
          <p:cNvPr id="12" name="Oval 11"/>
          <p:cNvSpPr/>
          <p:nvPr/>
        </p:nvSpPr>
        <p:spPr>
          <a:xfrm>
            <a:off x="73152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1F5F9"/>
                </a:solidFill>
                <a:latin typeface="Plus Jakarta Sans"/>
              </a:rPr>
              <a:t>Cost &amp; Margin Trend</a:t>
            </a:r>
          </a:p>
        </p:txBody>
      </p:sp>
      <p:sp>
        <p:nvSpPr>
          <p:cNvPr id="14" name="Oval 13"/>
          <p:cNvSpPr/>
          <p:nvPr/>
        </p:nvSpPr>
        <p:spPr>
          <a:xfrm>
            <a:off x="612648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1F5F9"/>
                </a:solidFill>
                <a:latin typeface="Plus Jakarta Sans"/>
              </a:rPr>
              <a:t>Customer &amp; Retention Metrics</a:t>
            </a:r>
          </a:p>
        </p:txBody>
      </p:sp>
      <p:sp>
        <p:nvSpPr>
          <p:cNvPr id="16" name="Oval 15"/>
          <p:cNvSpPr/>
          <p:nvPr/>
        </p:nvSpPr>
        <p:spPr>
          <a:xfrm>
            <a:off x="73152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1F5F9"/>
                </a:solidFill>
                <a:latin typeface="Plus Jakarta Sans"/>
              </a:rPr>
              <a:t>Product Highlights</a:t>
            </a:r>
          </a:p>
        </p:txBody>
      </p:sp>
      <p:sp>
        <p:nvSpPr>
          <p:cNvPr id="18" name="Oval 17"/>
          <p:cNvSpPr/>
          <p:nvPr/>
        </p:nvSpPr>
        <p:spPr>
          <a:xfrm>
            <a:off x="612648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1F5F9"/>
                </a:solidFill>
                <a:latin typeface="Plus Jakarta Sans"/>
              </a:rPr>
              <a:t>GTM Highlights</a:t>
            </a:r>
          </a:p>
        </p:txBody>
      </p:sp>
      <p:sp>
        <p:nvSpPr>
          <p:cNvPr id="20" name="Oval 19"/>
          <p:cNvSpPr/>
          <p:nvPr/>
        </p:nvSpPr>
        <p:spPr>
          <a:xfrm>
            <a:off x="73152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1F5F9"/>
                </a:solidFill>
                <a:latin typeface="Plus Jakarta Sans"/>
              </a:rPr>
              <a:t>Operational KPIs</a:t>
            </a:r>
          </a:p>
        </p:txBody>
      </p:sp>
      <p:sp>
        <p:nvSpPr>
          <p:cNvPr id="22" name="Oval 21"/>
          <p:cNvSpPr/>
          <p:nvPr/>
        </p:nvSpPr>
        <p:spPr>
          <a:xfrm>
            <a:off x="612648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1F5F9"/>
                </a:solidFill>
                <a:latin typeface="Plus Jakarta Sans"/>
              </a:rPr>
              <a:t>Hiring &amp; Headcount</a:t>
            </a:r>
          </a:p>
        </p:txBody>
      </p:sp>
      <p:sp>
        <p:nvSpPr>
          <p:cNvPr id="24" name="Oval 23"/>
          <p:cNvSpPr/>
          <p:nvPr/>
        </p:nvSpPr>
        <p:spPr>
          <a:xfrm>
            <a:off x="73152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1F5F9"/>
                </a:solidFill>
                <a:latin typeface="Plus Jakarta Sans"/>
              </a:rPr>
              <a:t>Risks &amp; Open Questions</a:t>
            </a:r>
          </a:p>
        </p:txBody>
      </p:sp>
      <p:sp>
        <p:nvSpPr>
          <p:cNvPr id="26" name="Oval 25"/>
          <p:cNvSpPr/>
          <p:nvPr/>
        </p:nvSpPr>
        <p:spPr>
          <a:xfrm>
            <a:off x="612648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1F5F9"/>
                </a:solidFill>
                <a:latin typeface="Plus Jakarta Sans"/>
              </a:rPr>
              <a:t>Next Quarter Priorities</a:t>
            </a:r>
          </a:p>
        </p:txBody>
      </p:sp>
      <p:sp>
        <p:nvSpPr>
          <p:cNvPr id="28" name="Oval 27"/>
          <p:cNvSpPr/>
          <p:nvPr/>
        </p:nvSpPr>
        <p:spPr>
          <a:xfrm>
            <a:off x="731520" y="51206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1F5F9"/>
                </a:solidFill>
                <a:latin typeface="Plus Jakarta Sans"/>
              </a:rPr>
              <a:t>Appendix</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Quarter</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cover &amp; quarter content.</a:t>
            </a:r>
          </a:p>
          <a:p>
            <a:r>
              <a:rPr sz="1200">
                <a:solidFill>
                  <a:srgbClr val="6366F1"/>
                </a:solidFill>
              </a:rPr>
              <a:t>Themed for: Quarterly Report · Bold style · Royal Indigo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Executive Summary</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executive summary content.</a:t>
            </a:r>
          </a:p>
          <a:p>
            <a:r>
              <a:rPr sz="1200">
                <a:solidFill>
                  <a:srgbClr val="6366F1"/>
                </a:solidFill>
              </a:rPr>
              <a:t>Themed for: Quarterly Report · Bold style · Royal Indigo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Financial Highlights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financial highlights content.</a:t>
            </a:r>
          </a:p>
          <a:p>
            <a:r>
              <a:rPr sz="1200">
                <a:solidFill>
                  <a:srgbClr val="6366F1"/>
                </a:solidFill>
              </a:rPr>
              <a:t>Themed for: Quarterly Report · Bold style · Royal Indigo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Revenue by Segment</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revenue by segment content.</a:t>
            </a:r>
          </a:p>
          <a:p>
            <a:r>
              <a:rPr sz="1200">
                <a:solidFill>
                  <a:srgbClr val="6366F1"/>
                </a:solidFill>
              </a:rPr>
              <a:t>Themed for: Quarterly Report · Bold style · Royal Indigo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Cost &amp; Margin Trend</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cost &amp; margin trend content.</a:t>
            </a:r>
          </a:p>
          <a:p>
            <a:r>
              <a:rPr sz="1200">
                <a:solidFill>
                  <a:srgbClr val="6366F1"/>
                </a:solidFill>
              </a:rPr>
              <a:t>Themed for: Quarterly Report · Bold style · Royal Indigo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Customer &amp; Retention Metrics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customer &amp; retention metrics content.</a:t>
            </a:r>
          </a:p>
          <a:p>
            <a:r>
              <a:rPr sz="1200">
                <a:solidFill>
                  <a:srgbClr val="6366F1"/>
                </a:solidFill>
              </a:rPr>
              <a:t>Themed for: Quarterly Report · Bold style · Royal Indigo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Product Highlights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product highlights content.</a:t>
            </a:r>
          </a:p>
          <a:p>
            <a:r>
              <a:rPr sz="1200">
                <a:solidFill>
                  <a:srgbClr val="6366F1"/>
                </a:solidFill>
              </a:rPr>
              <a:t>Themed for: Quarterly Report · Bold style · Royal Indigo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