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8"/>
    <p:sldId id="258" r:id="rId9"/>
    <p:sldId id="259" r:id="rId10"/>
    <p:sldId id="260" r:id="rId11"/>
    <p:sldId id="261" r:id="rId12"/>
    <p:sldId id="262" r:id="rId13"/>
    <p:sldId id="263" r:id="rId14"/>
    <p:sldId id="264" r:id="rId15"/>
    <p:sldId id="265" r:id="rId16"/>
    <p:sldId id="266" r:id="rId17"/>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slide" Target="slides/slide3.xml"/><Relationship Id="rId10" Type="http://schemas.openxmlformats.org/officeDocument/2006/relationships/slide" Target="slides/slide4.xml"/><Relationship Id="rId11" Type="http://schemas.openxmlformats.org/officeDocument/2006/relationships/slide" Target="slides/slide5.xml"/><Relationship Id="rId12" Type="http://schemas.openxmlformats.org/officeDocument/2006/relationships/slide" Target="slides/slide6.xml"/><Relationship Id="rId13" Type="http://schemas.openxmlformats.org/officeDocument/2006/relationships/slide" Target="slides/slide7.xml"/><Relationship Id="rId14" Type="http://schemas.openxmlformats.org/officeDocument/2006/relationships/slide" Target="slides/slide8.xml"/><Relationship Id="rId15" Type="http://schemas.openxmlformats.org/officeDocument/2006/relationships/slide" Target="slides/slide9.xml"/><Relationship Id="rId16" Type="http://schemas.openxmlformats.org/officeDocument/2006/relationships/slide" Target="slides/slide10.xml"/><Relationship Id="rId17" Type="http://schemas.openxmlformats.org/officeDocument/2006/relationships/slide" Target="slides/slide1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7E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Oval 2"/>
          <p:cNvSpPr/>
          <p:nvPr/>
        </p:nvSpPr>
        <p:spPr>
          <a:xfrm>
            <a:off x="9692640" y="-1280160"/>
            <a:ext cx="3840480" cy="3840480"/>
          </a:xfrm>
          <a:prstGeom prst="ellipse">
            <a:avLst/>
          </a:prstGeom>
          <a:solidFill>
            <a:srgbClr val="F9731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640080"/>
            <a:ext cx="6400800" cy="457200"/>
          </a:xfrm>
          <a:prstGeom prst="rect">
            <a:avLst/>
          </a:prstGeom>
          <a:noFill/>
        </p:spPr>
        <p:txBody>
          <a:bodyPr wrap="square">
            <a:spAutoFit/>
          </a:bodyPr>
          <a:lstStyle/>
          <a:p>
            <a:pPr algn="l"/>
            <a:r>
              <a:rPr sz="1400" b="1">
                <a:solidFill>
                  <a:srgbClr val="FB923C"/>
                </a:solidFill>
                <a:latin typeface="Plus Jakarta Sans"/>
              </a:rPr>
              <a:t>QUARTERLY REPORT  ·  MINIMALIST STYLE</a:t>
            </a:r>
          </a:p>
        </p:txBody>
      </p:sp>
      <p:sp>
        <p:nvSpPr>
          <p:cNvPr id="5" name="TextBox 4"/>
          <p:cNvSpPr txBox="1"/>
          <p:nvPr/>
        </p:nvSpPr>
        <p:spPr>
          <a:xfrm>
            <a:off x="731520" y="2377440"/>
            <a:ext cx="9601200" cy="2011680"/>
          </a:xfrm>
          <a:prstGeom prst="rect">
            <a:avLst/>
          </a:prstGeom>
          <a:noFill/>
        </p:spPr>
        <p:txBody>
          <a:bodyPr wrap="square">
            <a:spAutoFit/>
          </a:bodyPr>
          <a:lstStyle/>
          <a:p>
            <a:pPr algn="l"/>
            <a:r>
              <a:rPr sz="4000" b="1">
                <a:solidFill>
                  <a:srgbClr val="1F2937"/>
                </a:solidFill>
                <a:latin typeface="Plus Jakarta Sans"/>
              </a:rPr>
              <a:t>Quarterly Report — Minimalist Sunset Coral Edition for Edtech</a:t>
            </a:r>
          </a:p>
        </p:txBody>
      </p:sp>
      <p:sp>
        <p:nvSpPr>
          <p:cNvPr id="6" name="TextBox 5"/>
          <p:cNvSpPr txBox="1"/>
          <p:nvPr/>
        </p:nvSpPr>
        <p:spPr>
          <a:xfrm>
            <a:off x="731520" y="4480560"/>
            <a:ext cx="9601200" cy="1188720"/>
          </a:xfrm>
          <a:prstGeom prst="rect">
            <a:avLst/>
          </a:prstGeom>
          <a:noFill/>
        </p:spPr>
        <p:txBody>
          <a:bodyPr wrap="square">
            <a:spAutoFit/>
          </a:bodyPr>
          <a:lstStyle/>
          <a:p>
            <a:pPr algn="l"/>
            <a:r>
              <a:rPr sz="1600" b="0">
                <a:solidFill>
                  <a:srgbClr val="1F2937"/>
                </a:solidFill>
                <a:latin typeface="Plus Jakarta Sans"/>
              </a:rPr>
              <a:t>A minimalist quarterly report deck designed for edtech operators presenting to district administrators and curriculum buyers. The Sunset Coral palette is tuned for screen and print, and the minimalist layout system pre-p</a:t>
            </a:r>
          </a:p>
        </p:txBody>
      </p:sp>
      <p:sp>
        <p:nvSpPr>
          <p:cNvPr id="7" name="TextBox 6"/>
          <p:cNvSpPr txBox="1"/>
          <p:nvPr/>
        </p:nvSpPr>
        <p:spPr>
          <a:xfrm>
            <a:off x="731520" y="6126480"/>
            <a:ext cx="9144000" cy="457200"/>
          </a:xfrm>
          <a:prstGeom prst="rect">
            <a:avLst/>
          </a:prstGeom>
          <a:noFill/>
        </p:spPr>
        <p:txBody>
          <a:bodyPr wrap="square">
            <a:spAutoFit/>
          </a:bodyPr>
          <a:lstStyle/>
          <a:p>
            <a:pPr algn="l"/>
            <a:r>
              <a:rPr sz="1200" b="1">
                <a:solidFill>
                  <a:srgbClr val="FB923C"/>
                </a:solidFill>
                <a:latin typeface="Plus Jakarta Sans"/>
              </a:rPr>
              <a:t>8 slides  ·  16:9 widescreen  ·  Slide Trove</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FB923C"/>
                </a:solidFill>
                <a:latin typeface="Plus Jakarta Sans"/>
              </a:rPr>
              <a:t>08 / 08</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GTM Highlights</a:t>
            </a:r>
          </a:p>
        </p:txBody>
      </p:sp>
      <p:sp>
        <p:nvSpPr>
          <p:cNvPr id="6" name="Rounded Rectangle 5"/>
          <p:cNvSpPr/>
          <p:nvPr/>
        </p:nvSpPr>
        <p:spPr>
          <a:xfrm>
            <a:off x="731520" y="2286000"/>
            <a:ext cx="10424160" cy="3931920"/>
          </a:xfrm>
          <a:prstGeom prst="roundRect">
            <a:avLst/>
          </a:prstGeom>
          <a:solidFill>
            <a:srgbClr val="FFF7ED"/>
          </a:solidFill>
          <a:ln w="15875">
            <a:solidFill>
              <a:srgbClr val="F9731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gtm highlights content.</a:t>
            </a:r>
          </a:p>
          <a:p>
            <a:r>
              <a:rPr sz="1200">
                <a:solidFill>
                  <a:srgbClr val="F97316"/>
                </a:solidFill>
              </a:rPr>
              <a:t>Themed for: Quarterly Report · Minimalist style · Sunset Coral · Edtech</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9731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731520" y="2926080"/>
            <a:ext cx="10058400" cy="914400"/>
          </a:xfrm>
          <a:prstGeom prst="rect">
            <a:avLst/>
          </a:prstGeom>
          <a:noFill/>
        </p:spPr>
        <p:txBody>
          <a:bodyPr wrap="square">
            <a:spAutoFit/>
          </a:bodyPr>
          <a:lstStyle/>
          <a:p>
            <a:pPr algn="l"/>
            <a:r>
              <a:rPr sz="3600" b="1">
                <a:solidFill>
                  <a:srgbClr val="FFFFFF"/>
                </a:solidFill>
                <a:latin typeface="Plus Jakarta Sans"/>
              </a:rPr>
              <a:t>Thank you</a:t>
            </a:r>
          </a:p>
        </p:txBody>
      </p:sp>
      <p:sp>
        <p:nvSpPr>
          <p:cNvPr id="4" name="TextBox 3"/>
          <p:cNvSpPr txBox="1"/>
          <p:nvPr/>
        </p:nvSpPr>
        <p:spPr>
          <a:xfrm>
            <a:off x="731520" y="3840480"/>
            <a:ext cx="10058400" cy="548640"/>
          </a:xfrm>
          <a:prstGeom prst="rect">
            <a:avLst/>
          </a:prstGeom>
          <a:noFill/>
        </p:spPr>
        <p:txBody>
          <a:bodyPr wrap="square">
            <a:spAutoFit/>
          </a:bodyPr>
          <a:lstStyle/>
          <a:p>
            <a:pPr algn="l"/>
            <a:r>
              <a:rPr sz="1600" b="0">
                <a:solidFill>
                  <a:srgbClr val="FFFFFF"/>
                </a:solidFill>
                <a:latin typeface="Plus Jakarta Sans"/>
              </a:rPr>
              <a:t>Quarterly Report — Minimalist Sunset Coral Edition for Edtech</a:t>
            </a:r>
          </a:p>
        </p:txBody>
      </p:sp>
      <p:sp>
        <p:nvSpPr>
          <p:cNvPr id="5" name="TextBox 4"/>
          <p:cNvSpPr txBox="1"/>
          <p:nvPr/>
        </p:nvSpPr>
        <p:spPr>
          <a:xfrm>
            <a:off x="731520" y="6217920"/>
            <a:ext cx="10058400" cy="457200"/>
          </a:xfrm>
          <a:prstGeom prst="rect">
            <a:avLst/>
          </a:prstGeom>
          <a:noFill/>
        </p:spPr>
        <p:txBody>
          <a:bodyPr wrap="square">
            <a:spAutoFit/>
          </a:bodyPr>
          <a:lstStyle/>
          <a:p>
            <a:pPr algn="l"/>
            <a:r>
              <a:rPr sz="1100" b="0">
                <a:solidFill>
                  <a:srgbClr val="FFFFFF"/>
                </a:solidFill>
                <a:latin typeface="Plus Jakarta Sans"/>
              </a:rPr>
              <a:t>Free template by Slide Trove · slidetrove.com</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731520" y="457200"/>
            <a:ext cx="9144000" cy="640080"/>
          </a:xfrm>
          <a:prstGeom prst="rect">
            <a:avLst/>
          </a:prstGeom>
          <a:noFill/>
        </p:spPr>
        <p:txBody>
          <a:bodyPr wrap="square">
            <a:spAutoFit/>
          </a:bodyPr>
          <a:lstStyle/>
          <a:p>
            <a:pPr algn="l"/>
            <a:r>
              <a:rPr sz="2800" b="1">
                <a:solidFill>
                  <a:srgbClr val="1F2937"/>
                </a:solidFill>
                <a:latin typeface="Plus Jakarta Sans"/>
              </a:rPr>
              <a:t>Agenda</a:t>
            </a:r>
          </a:p>
        </p:txBody>
      </p:sp>
      <p:sp>
        <p:nvSpPr>
          <p:cNvPr id="4" name="Oval 3"/>
          <p:cNvSpPr/>
          <p:nvPr/>
        </p:nvSpPr>
        <p:spPr>
          <a:xfrm>
            <a:off x="731520" y="1280160"/>
            <a:ext cx="365760" cy="365760"/>
          </a:xfrm>
          <a:prstGeom prst="ellipse">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1F2937"/>
                </a:solidFill>
              </a:rPr>
              <a:t>1</a:t>
            </a:r>
          </a:p>
        </p:txBody>
      </p:sp>
      <p:sp>
        <p:nvSpPr>
          <p:cNvPr id="5" name="TextBox 4"/>
          <p:cNvSpPr txBox="1"/>
          <p:nvPr/>
        </p:nvSpPr>
        <p:spPr>
          <a:xfrm>
            <a:off x="1234440" y="1234440"/>
            <a:ext cx="4572000" cy="457200"/>
          </a:xfrm>
          <a:prstGeom prst="rect">
            <a:avLst/>
          </a:prstGeom>
          <a:noFill/>
        </p:spPr>
        <p:txBody>
          <a:bodyPr wrap="square">
            <a:spAutoFit/>
          </a:bodyPr>
          <a:lstStyle/>
          <a:p>
            <a:pPr algn="l"/>
            <a:r>
              <a:rPr sz="1400" b="0">
                <a:solidFill>
                  <a:srgbClr val="1F2937"/>
                </a:solidFill>
                <a:latin typeface="Plus Jakarta Sans"/>
              </a:rPr>
              <a:t>Cover &amp; Quarter</a:t>
            </a:r>
          </a:p>
        </p:txBody>
      </p:sp>
      <p:sp>
        <p:nvSpPr>
          <p:cNvPr id="6" name="Oval 5"/>
          <p:cNvSpPr/>
          <p:nvPr/>
        </p:nvSpPr>
        <p:spPr>
          <a:xfrm>
            <a:off x="6126480" y="1280160"/>
            <a:ext cx="365760" cy="365760"/>
          </a:xfrm>
          <a:prstGeom prst="ellipse">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1F2937"/>
                </a:solidFill>
              </a:rPr>
              <a:t>2</a:t>
            </a:r>
          </a:p>
        </p:txBody>
      </p:sp>
      <p:sp>
        <p:nvSpPr>
          <p:cNvPr id="7" name="TextBox 6"/>
          <p:cNvSpPr txBox="1"/>
          <p:nvPr/>
        </p:nvSpPr>
        <p:spPr>
          <a:xfrm>
            <a:off x="6629400" y="1234440"/>
            <a:ext cx="4572000" cy="457200"/>
          </a:xfrm>
          <a:prstGeom prst="rect">
            <a:avLst/>
          </a:prstGeom>
          <a:noFill/>
        </p:spPr>
        <p:txBody>
          <a:bodyPr wrap="square">
            <a:spAutoFit/>
          </a:bodyPr>
          <a:lstStyle/>
          <a:p>
            <a:pPr algn="l"/>
            <a:r>
              <a:rPr sz="1400" b="0">
                <a:solidFill>
                  <a:srgbClr val="1F2937"/>
                </a:solidFill>
                <a:latin typeface="Plus Jakarta Sans"/>
              </a:rPr>
              <a:t>Executive Summary</a:t>
            </a:r>
          </a:p>
        </p:txBody>
      </p:sp>
      <p:sp>
        <p:nvSpPr>
          <p:cNvPr id="8" name="Oval 7"/>
          <p:cNvSpPr/>
          <p:nvPr/>
        </p:nvSpPr>
        <p:spPr>
          <a:xfrm>
            <a:off x="731520" y="1920240"/>
            <a:ext cx="365760" cy="365760"/>
          </a:xfrm>
          <a:prstGeom prst="ellipse">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1F2937"/>
                </a:solidFill>
              </a:rPr>
              <a:t>3</a:t>
            </a:r>
          </a:p>
        </p:txBody>
      </p:sp>
      <p:sp>
        <p:nvSpPr>
          <p:cNvPr id="9" name="TextBox 8"/>
          <p:cNvSpPr txBox="1"/>
          <p:nvPr/>
        </p:nvSpPr>
        <p:spPr>
          <a:xfrm>
            <a:off x="1234440" y="1874520"/>
            <a:ext cx="4572000" cy="457200"/>
          </a:xfrm>
          <a:prstGeom prst="rect">
            <a:avLst/>
          </a:prstGeom>
          <a:noFill/>
        </p:spPr>
        <p:txBody>
          <a:bodyPr wrap="square">
            <a:spAutoFit/>
          </a:bodyPr>
          <a:lstStyle/>
          <a:p>
            <a:pPr algn="l"/>
            <a:r>
              <a:rPr sz="1400" b="0">
                <a:solidFill>
                  <a:srgbClr val="1F2937"/>
                </a:solidFill>
                <a:latin typeface="Plus Jakarta Sans"/>
              </a:rPr>
              <a:t>Financial Highlights</a:t>
            </a:r>
          </a:p>
        </p:txBody>
      </p:sp>
      <p:sp>
        <p:nvSpPr>
          <p:cNvPr id="10" name="Oval 9"/>
          <p:cNvSpPr/>
          <p:nvPr/>
        </p:nvSpPr>
        <p:spPr>
          <a:xfrm>
            <a:off x="6126480" y="1920240"/>
            <a:ext cx="365760" cy="365760"/>
          </a:xfrm>
          <a:prstGeom prst="ellipse">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1F2937"/>
                </a:solidFill>
              </a:rPr>
              <a:t>4</a:t>
            </a:r>
          </a:p>
        </p:txBody>
      </p:sp>
      <p:sp>
        <p:nvSpPr>
          <p:cNvPr id="11" name="TextBox 10"/>
          <p:cNvSpPr txBox="1"/>
          <p:nvPr/>
        </p:nvSpPr>
        <p:spPr>
          <a:xfrm>
            <a:off x="6629400" y="1874520"/>
            <a:ext cx="4572000" cy="457200"/>
          </a:xfrm>
          <a:prstGeom prst="rect">
            <a:avLst/>
          </a:prstGeom>
          <a:noFill/>
        </p:spPr>
        <p:txBody>
          <a:bodyPr wrap="square">
            <a:spAutoFit/>
          </a:bodyPr>
          <a:lstStyle/>
          <a:p>
            <a:pPr algn="l"/>
            <a:r>
              <a:rPr sz="1400" b="0">
                <a:solidFill>
                  <a:srgbClr val="1F2937"/>
                </a:solidFill>
                <a:latin typeface="Plus Jakarta Sans"/>
              </a:rPr>
              <a:t>Revenue by Segment</a:t>
            </a:r>
          </a:p>
        </p:txBody>
      </p:sp>
      <p:sp>
        <p:nvSpPr>
          <p:cNvPr id="12" name="Oval 11"/>
          <p:cNvSpPr/>
          <p:nvPr/>
        </p:nvSpPr>
        <p:spPr>
          <a:xfrm>
            <a:off x="731520" y="2560320"/>
            <a:ext cx="365760" cy="365760"/>
          </a:xfrm>
          <a:prstGeom prst="ellipse">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1F2937"/>
                </a:solidFill>
              </a:rPr>
              <a:t>5</a:t>
            </a:r>
          </a:p>
        </p:txBody>
      </p:sp>
      <p:sp>
        <p:nvSpPr>
          <p:cNvPr id="13" name="TextBox 12"/>
          <p:cNvSpPr txBox="1"/>
          <p:nvPr/>
        </p:nvSpPr>
        <p:spPr>
          <a:xfrm>
            <a:off x="1234440" y="2514600"/>
            <a:ext cx="4572000" cy="457200"/>
          </a:xfrm>
          <a:prstGeom prst="rect">
            <a:avLst/>
          </a:prstGeom>
          <a:noFill/>
        </p:spPr>
        <p:txBody>
          <a:bodyPr wrap="square">
            <a:spAutoFit/>
          </a:bodyPr>
          <a:lstStyle/>
          <a:p>
            <a:pPr algn="l"/>
            <a:r>
              <a:rPr sz="1400" b="0">
                <a:solidFill>
                  <a:srgbClr val="1F2937"/>
                </a:solidFill>
                <a:latin typeface="Plus Jakarta Sans"/>
              </a:rPr>
              <a:t>Cost &amp; Margin Trend</a:t>
            </a:r>
          </a:p>
        </p:txBody>
      </p:sp>
      <p:sp>
        <p:nvSpPr>
          <p:cNvPr id="14" name="Oval 13"/>
          <p:cNvSpPr/>
          <p:nvPr/>
        </p:nvSpPr>
        <p:spPr>
          <a:xfrm>
            <a:off x="6126480" y="2560320"/>
            <a:ext cx="365760" cy="365760"/>
          </a:xfrm>
          <a:prstGeom prst="ellipse">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1F2937"/>
                </a:solidFill>
              </a:rPr>
              <a:t>6</a:t>
            </a:r>
          </a:p>
        </p:txBody>
      </p:sp>
      <p:sp>
        <p:nvSpPr>
          <p:cNvPr id="15" name="TextBox 14"/>
          <p:cNvSpPr txBox="1"/>
          <p:nvPr/>
        </p:nvSpPr>
        <p:spPr>
          <a:xfrm>
            <a:off x="6629400" y="2514600"/>
            <a:ext cx="4572000" cy="457200"/>
          </a:xfrm>
          <a:prstGeom prst="rect">
            <a:avLst/>
          </a:prstGeom>
          <a:noFill/>
        </p:spPr>
        <p:txBody>
          <a:bodyPr wrap="square">
            <a:spAutoFit/>
          </a:bodyPr>
          <a:lstStyle/>
          <a:p>
            <a:pPr algn="l"/>
            <a:r>
              <a:rPr sz="1400" b="0">
                <a:solidFill>
                  <a:srgbClr val="1F2937"/>
                </a:solidFill>
                <a:latin typeface="Plus Jakarta Sans"/>
              </a:rPr>
              <a:t>Customer &amp; Retention Metrics</a:t>
            </a:r>
          </a:p>
        </p:txBody>
      </p:sp>
      <p:sp>
        <p:nvSpPr>
          <p:cNvPr id="16" name="Oval 15"/>
          <p:cNvSpPr/>
          <p:nvPr/>
        </p:nvSpPr>
        <p:spPr>
          <a:xfrm>
            <a:off x="731520" y="3200400"/>
            <a:ext cx="365760" cy="365760"/>
          </a:xfrm>
          <a:prstGeom prst="ellipse">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1F2937"/>
                </a:solidFill>
              </a:rPr>
              <a:t>7</a:t>
            </a:r>
          </a:p>
        </p:txBody>
      </p:sp>
      <p:sp>
        <p:nvSpPr>
          <p:cNvPr id="17" name="TextBox 16"/>
          <p:cNvSpPr txBox="1"/>
          <p:nvPr/>
        </p:nvSpPr>
        <p:spPr>
          <a:xfrm>
            <a:off x="1234440" y="3154680"/>
            <a:ext cx="4572000" cy="457200"/>
          </a:xfrm>
          <a:prstGeom prst="rect">
            <a:avLst/>
          </a:prstGeom>
          <a:noFill/>
        </p:spPr>
        <p:txBody>
          <a:bodyPr wrap="square">
            <a:spAutoFit/>
          </a:bodyPr>
          <a:lstStyle/>
          <a:p>
            <a:pPr algn="l"/>
            <a:r>
              <a:rPr sz="1400" b="0">
                <a:solidFill>
                  <a:srgbClr val="1F2937"/>
                </a:solidFill>
                <a:latin typeface="Plus Jakarta Sans"/>
              </a:rPr>
              <a:t>Product Highlights</a:t>
            </a:r>
          </a:p>
        </p:txBody>
      </p:sp>
      <p:sp>
        <p:nvSpPr>
          <p:cNvPr id="18" name="Oval 17"/>
          <p:cNvSpPr/>
          <p:nvPr/>
        </p:nvSpPr>
        <p:spPr>
          <a:xfrm>
            <a:off x="6126480" y="3200400"/>
            <a:ext cx="365760" cy="365760"/>
          </a:xfrm>
          <a:prstGeom prst="ellipse">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1F2937"/>
                </a:solidFill>
              </a:rPr>
              <a:t>8</a:t>
            </a:r>
          </a:p>
        </p:txBody>
      </p:sp>
      <p:sp>
        <p:nvSpPr>
          <p:cNvPr id="19" name="TextBox 18"/>
          <p:cNvSpPr txBox="1"/>
          <p:nvPr/>
        </p:nvSpPr>
        <p:spPr>
          <a:xfrm>
            <a:off x="6629400" y="3154680"/>
            <a:ext cx="4572000" cy="457200"/>
          </a:xfrm>
          <a:prstGeom prst="rect">
            <a:avLst/>
          </a:prstGeom>
          <a:noFill/>
        </p:spPr>
        <p:txBody>
          <a:bodyPr wrap="square">
            <a:spAutoFit/>
          </a:bodyPr>
          <a:lstStyle/>
          <a:p>
            <a:pPr algn="l"/>
            <a:r>
              <a:rPr sz="1400" b="0">
                <a:solidFill>
                  <a:srgbClr val="1F2937"/>
                </a:solidFill>
                <a:latin typeface="Plus Jakarta Sans"/>
              </a:rPr>
              <a:t>GTM Highlights</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7E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FB923C"/>
                </a:solidFill>
                <a:latin typeface="Plus Jakarta Sans"/>
              </a:rPr>
              <a:t>01 / 08</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Cover &amp; Quarter</a:t>
            </a:r>
          </a:p>
        </p:txBody>
      </p:sp>
      <p:sp>
        <p:nvSpPr>
          <p:cNvPr id="6" name="Rounded Rectangle 5"/>
          <p:cNvSpPr/>
          <p:nvPr/>
        </p:nvSpPr>
        <p:spPr>
          <a:xfrm>
            <a:off x="731520" y="2286000"/>
            <a:ext cx="10424160" cy="3931920"/>
          </a:xfrm>
          <a:prstGeom prst="roundRect">
            <a:avLst/>
          </a:prstGeom>
          <a:solidFill>
            <a:srgbClr val="FFFFFF"/>
          </a:solidFill>
          <a:ln w="15875">
            <a:solidFill>
              <a:srgbClr val="F9731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cover &amp; quarter content.</a:t>
            </a:r>
          </a:p>
          <a:p>
            <a:r>
              <a:rPr sz="1200">
                <a:solidFill>
                  <a:srgbClr val="F97316"/>
                </a:solidFill>
              </a:rPr>
              <a:t>Themed for: Quarterly Report · Minimalist style · Sunset Coral · Edtech</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FB923C"/>
                </a:solidFill>
                <a:latin typeface="Plus Jakarta Sans"/>
              </a:rPr>
              <a:t>02 / 08</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Executive Summary</a:t>
            </a:r>
          </a:p>
        </p:txBody>
      </p:sp>
      <p:sp>
        <p:nvSpPr>
          <p:cNvPr id="6" name="Rounded Rectangle 5"/>
          <p:cNvSpPr/>
          <p:nvPr/>
        </p:nvSpPr>
        <p:spPr>
          <a:xfrm>
            <a:off x="731520" y="2286000"/>
            <a:ext cx="10424160" cy="3931920"/>
          </a:xfrm>
          <a:prstGeom prst="roundRect">
            <a:avLst/>
          </a:prstGeom>
          <a:solidFill>
            <a:srgbClr val="FFF7ED"/>
          </a:solidFill>
          <a:ln w="15875">
            <a:solidFill>
              <a:srgbClr val="F9731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executive summary content.</a:t>
            </a:r>
          </a:p>
          <a:p>
            <a:r>
              <a:rPr sz="1200">
                <a:solidFill>
                  <a:srgbClr val="F97316"/>
                </a:solidFill>
              </a:rPr>
              <a:t>Themed for: Quarterly Report · Minimalist style · Sunset Coral · Edtech</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7E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FB923C"/>
                </a:solidFill>
                <a:latin typeface="Plus Jakarta Sans"/>
              </a:rPr>
              <a:t>03 / 08</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Financial Highlights</a:t>
            </a:r>
          </a:p>
        </p:txBody>
      </p:sp>
      <p:sp>
        <p:nvSpPr>
          <p:cNvPr id="6" name="Rounded Rectangle 5"/>
          <p:cNvSpPr/>
          <p:nvPr/>
        </p:nvSpPr>
        <p:spPr>
          <a:xfrm>
            <a:off x="731520" y="2286000"/>
            <a:ext cx="10424160" cy="3931920"/>
          </a:xfrm>
          <a:prstGeom prst="roundRect">
            <a:avLst/>
          </a:prstGeom>
          <a:solidFill>
            <a:srgbClr val="FFFFFF"/>
          </a:solidFill>
          <a:ln w="15875">
            <a:solidFill>
              <a:srgbClr val="F9731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financial highlights content.</a:t>
            </a:r>
          </a:p>
          <a:p>
            <a:r>
              <a:rPr sz="1200">
                <a:solidFill>
                  <a:srgbClr val="F97316"/>
                </a:solidFill>
              </a:rPr>
              <a:t>Themed for: Quarterly Report · Minimalist style · Sunset Coral · Edtech</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FB923C"/>
                </a:solidFill>
                <a:latin typeface="Plus Jakarta Sans"/>
              </a:rPr>
              <a:t>04 / 08</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Revenue by Segment</a:t>
            </a:r>
          </a:p>
        </p:txBody>
      </p:sp>
      <p:sp>
        <p:nvSpPr>
          <p:cNvPr id="6" name="Rounded Rectangle 5"/>
          <p:cNvSpPr/>
          <p:nvPr/>
        </p:nvSpPr>
        <p:spPr>
          <a:xfrm>
            <a:off x="731520" y="2286000"/>
            <a:ext cx="10424160" cy="3931920"/>
          </a:xfrm>
          <a:prstGeom prst="roundRect">
            <a:avLst/>
          </a:prstGeom>
          <a:solidFill>
            <a:srgbClr val="FFF7ED"/>
          </a:solidFill>
          <a:ln w="15875">
            <a:solidFill>
              <a:srgbClr val="F9731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revenue by segment content.</a:t>
            </a:r>
          </a:p>
          <a:p>
            <a:r>
              <a:rPr sz="1200">
                <a:solidFill>
                  <a:srgbClr val="F97316"/>
                </a:solidFill>
              </a:rPr>
              <a:t>Themed for: Quarterly Report · Minimalist style · Sunset Coral · Edtech</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7E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FB923C"/>
                </a:solidFill>
                <a:latin typeface="Plus Jakarta Sans"/>
              </a:rPr>
              <a:t>05 / 08</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Cost &amp; Margin Trend</a:t>
            </a:r>
          </a:p>
        </p:txBody>
      </p:sp>
      <p:sp>
        <p:nvSpPr>
          <p:cNvPr id="6" name="Rounded Rectangle 5"/>
          <p:cNvSpPr/>
          <p:nvPr/>
        </p:nvSpPr>
        <p:spPr>
          <a:xfrm>
            <a:off x="731520" y="2286000"/>
            <a:ext cx="10424160" cy="3931920"/>
          </a:xfrm>
          <a:prstGeom prst="roundRect">
            <a:avLst/>
          </a:prstGeom>
          <a:solidFill>
            <a:srgbClr val="FFFFFF"/>
          </a:solidFill>
          <a:ln w="15875">
            <a:solidFill>
              <a:srgbClr val="F9731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cost &amp; margin trend content.</a:t>
            </a:r>
          </a:p>
          <a:p>
            <a:r>
              <a:rPr sz="1200">
                <a:solidFill>
                  <a:srgbClr val="F97316"/>
                </a:solidFill>
              </a:rPr>
              <a:t>Themed for: Quarterly Report · Minimalist style · Sunset Coral · Edtech</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FB923C"/>
                </a:solidFill>
                <a:latin typeface="Plus Jakarta Sans"/>
              </a:rPr>
              <a:t>06 / 08</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Customer &amp; Retention Metrics</a:t>
            </a:r>
          </a:p>
        </p:txBody>
      </p:sp>
      <p:sp>
        <p:nvSpPr>
          <p:cNvPr id="6" name="Rounded Rectangle 5"/>
          <p:cNvSpPr/>
          <p:nvPr/>
        </p:nvSpPr>
        <p:spPr>
          <a:xfrm>
            <a:off x="731520" y="2286000"/>
            <a:ext cx="10424160" cy="3931920"/>
          </a:xfrm>
          <a:prstGeom prst="roundRect">
            <a:avLst/>
          </a:prstGeom>
          <a:solidFill>
            <a:srgbClr val="FFF7ED"/>
          </a:solidFill>
          <a:ln w="15875">
            <a:solidFill>
              <a:srgbClr val="F9731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customer &amp; retention metrics content.</a:t>
            </a:r>
          </a:p>
          <a:p>
            <a:r>
              <a:rPr sz="1200">
                <a:solidFill>
                  <a:srgbClr val="F97316"/>
                </a:solidFill>
              </a:rPr>
              <a:t>Themed for: Quarterly Report · Minimalist style · Sunset Coral · Edtech</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7E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FB923C"/>
                </a:solidFill>
                <a:latin typeface="Plus Jakarta Sans"/>
              </a:rPr>
              <a:t>07 / 08</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Product Highlights</a:t>
            </a:r>
          </a:p>
        </p:txBody>
      </p:sp>
      <p:sp>
        <p:nvSpPr>
          <p:cNvPr id="6" name="Rounded Rectangle 5"/>
          <p:cNvSpPr/>
          <p:nvPr/>
        </p:nvSpPr>
        <p:spPr>
          <a:xfrm>
            <a:off x="731520" y="2286000"/>
            <a:ext cx="10424160" cy="3931920"/>
          </a:xfrm>
          <a:prstGeom prst="roundRect">
            <a:avLst/>
          </a:prstGeom>
          <a:solidFill>
            <a:srgbClr val="FFFFFF"/>
          </a:solidFill>
          <a:ln w="15875">
            <a:solidFill>
              <a:srgbClr val="F9731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product highlights content.</a:t>
            </a:r>
          </a:p>
          <a:p>
            <a:r>
              <a:rPr sz="1200">
                <a:solidFill>
                  <a:srgbClr val="F97316"/>
                </a:solidFill>
              </a:rPr>
              <a:t>Themed for: Quarterly Report · Minimalist style · Sunset Coral · Edtech</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