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73737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1F1F1F"/>
                </a:solidFill>
                <a:latin typeface="Plus Jakarta Sans"/>
              </a:rPr>
              <a:t>QUARTERLY REPORT  ·  MODERN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Quarterly Report — Modern Monochrome Ink Edition for Edtech</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modern quarterly report deck designed for edtech operators presenting to district administrators and curriculum buyers. The Monochrome Ink palette is tuned for screen and print, and the modern layout system pre-paces t</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1F1F1F"/>
                </a:solidFill>
                <a:latin typeface="Plus Jakarta Sans"/>
              </a:rPr>
              <a:t>13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08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GTM Highlights</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gtm highlights content.</a:t>
            </a:r>
          </a:p>
          <a:p>
            <a:r>
              <a:rPr sz="1200">
                <a:solidFill>
                  <a:srgbClr val="737373"/>
                </a:solidFill>
              </a:rPr>
              <a:t>Themed for: Quarterly Report · Modern style · Monochrome Ink · Edtech</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09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Operational KPIs</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operational kpis content.</a:t>
            </a:r>
          </a:p>
          <a:p>
            <a:r>
              <a:rPr sz="1200">
                <a:solidFill>
                  <a:srgbClr val="737373"/>
                </a:solidFill>
              </a:rPr>
              <a:t>Themed for: Quarterly Report · Modern style · Monochrome Ink · Edtech</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10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Hiring &amp; Headcount</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hiring &amp; headcount content.</a:t>
            </a:r>
          </a:p>
          <a:p>
            <a:r>
              <a:rPr sz="1200">
                <a:solidFill>
                  <a:srgbClr val="737373"/>
                </a:solidFill>
              </a:rPr>
              <a:t>Themed for: Quarterly Report · Modern style · Monochrome Ink · Edtech</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Risks &amp; Open Questions</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risks &amp; open questions content.</a:t>
            </a:r>
          </a:p>
          <a:p>
            <a:r>
              <a:rPr sz="1200">
                <a:solidFill>
                  <a:srgbClr val="737373"/>
                </a:solidFill>
              </a:rPr>
              <a:t>Themed for: Quarterly Report · Modern style · Monochrome Ink · Edtech</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Next Quarter Priorities</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next quarter priorities content.</a:t>
            </a:r>
          </a:p>
          <a:p>
            <a:r>
              <a:rPr sz="1200">
                <a:solidFill>
                  <a:srgbClr val="737373"/>
                </a:solidFill>
              </a:rPr>
              <a:t>Themed for: Quarterly Report · Modern style · Monochrome Ink · Edtech</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Appendix</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appendix content.</a:t>
            </a:r>
          </a:p>
          <a:p>
            <a:r>
              <a:rPr sz="1200">
                <a:solidFill>
                  <a:srgbClr val="737373"/>
                </a:solidFill>
              </a:rPr>
              <a:t>Themed for: Quarterly Report · Modern style · Monochrome Ink · Edtech</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7373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Quarterly Report — Modern Monochrome Ink Edition for Edtech</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5F5F4"/>
                </a:solidFill>
                <a:latin typeface="Plus Jakarta Sans"/>
              </a:rPr>
              <a:t>Agenda</a:t>
            </a:r>
          </a:p>
        </p:txBody>
      </p:sp>
      <p:sp>
        <p:nvSpPr>
          <p:cNvPr id="4" name="Oval 3"/>
          <p:cNvSpPr/>
          <p:nvPr/>
        </p:nvSpPr>
        <p:spPr>
          <a:xfrm>
            <a:off x="731520" y="12801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5F5F4"/>
                </a:solidFill>
                <a:latin typeface="Plus Jakarta Sans"/>
              </a:rPr>
              <a:t>Cover &amp; Quarter</a:t>
            </a:r>
          </a:p>
        </p:txBody>
      </p:sp>
      <p:sp>
        <p:nvSpPr>
          <p:cNvPr id="6" name="Oval 5"/>
          <p:cNvSpPr/>
          <p:nvPr/>
        </p:nvSpPr>
        <p:spPr>
          <a:xfrm>
            <a:off x="6126480" y="12801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5F5F4"/>
                </a:solidFill>
                <a:latin typeface="Plus Jakarta Sans"/>
              </a:rPr>
              <a:t>Executive Summary</a:t>
            </a:r>
          </a:p>
        </p:txBody>
      </p:sp>
      <p:sp>
        <p:nvSpPr>
          <p:cNvPr id="8" name="Oval 7"/>
          <p:cNvSpPr/>
          <p:nvPr/>
        </p:nvSpPr>
        <p:spPr>
          <a:xfrm>
            <a:off x="731520" y="19202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5F5F4"/>
                </a:solidFill>
                <a:latin typeface="Plus Jakarta Sans"/>
              </a:rPr>
              <a:t>Financial Highlights</a:t>
            </a:r>
          </a:p>
        </p:txBody>
      </p:sp>
      <p:sp>
        <p:nvSpPr>
          <p:cNvPr id="10" name="Oval 9"/>
          <p:cNvSpPr/>
          <p:nvPr/>
        </p:nvSpPr>
        <p:spPr>
          <a:xfrm>
            <a:off x="6126480" y="19202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5F5F4"/>
                </a:solidFill>
                <a:latin typeface="Plus Jakarta Sans"/>
              </a:rPr>
              <a:t>Revenue by Segment</a:t>
            </a:r>
          </a:p>
        </p:txBody>
      </p:sp>
      <p:sp>
        <p:nvSpPr>
          <p:cNvPr id="12" name="Oval 11"/>
          <p:cNvSpPr/>
          <p:nvPr/>
        </p:nvSpPr>
        <p:spPr>
          <a:xfrm>
            <a:off x="731520" y="256032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5F5F4"/>
                </a:solidFill>
                <a:latin typeface="Plus Jakarta Sans"/>
              </a:rPr>
              <a:t>Cost &amp; Margin Trend</a:t>
            </a:r>
          </a:p>
        </p:txBody>
      </p:sp>
      <p:sp>
        <p:nvSpPr>
          <p:cNvPr id="14" name="Oval 13"/>
          <p:cNvSpPr/>
          <p:nvPr/>
        </p:nvSpPr>
        <p:spPr>
          <a:xfrm>
            <a:off x="6126480" y="256032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5F5F4"/>
                </a:solidFill>
                <a:latin typeface="Plus Jakarta Sans"/>
              </a:rPr>
              <a:t>Customer &amp; Retention Metrics</a:t>
            </a:r>
          </a:p>
        </p:txBody>
      </p:sp>
      <p:sp>
        <p:nvSpPr>
          <p:cNvPr id="16" name="Oval 15"/>
          <p:cNvSpPr/>
          <p:nvPr/>
        </p:nvSpPr>
        <p:spPr>
          <a:xfrm>
            <a:off x="731520" y="320040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5F5F4"/>
                </a:solidFill>
                <a:latin typeface="Plus Jakarta Sans"/>
              </a:rPr>
              <a:t>Product Highlights</a:t>
            </a:r>
          </a:p>
        </p:txBody>
      </p:sp>
      <p:sp>
        <p:nvSpPr>
          <p:cNvPr id="18" name="Oval 17"/>
          <p:cNvSpPr/>
          <p:nvPr/>
        </p:nvSpPr>
        <p:spPr>
          <a:xfrm>
            <a:off x="6126480" y="320040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5F5F4"/>
                </a:solidFill>
                <a:latin typeface="Plus Jakarta Sans"/>
              </a:rPr>
              <a:t>GTM Highlights</a:t>
            </a:r>
          </a:p>
        </p:txBody>
      </p:sp>
      <p:sp>
        <p:nvSpPr>
          <p:cNvPr id="20" name="Oval 19"/>
          <p:cNvSpPr/>
          <p:nvPr/>
        </p:nvSpPr>
        <p:spPr>
          <a:xfrm>
            <a:off x="731520" y="384048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5F5F4"/>
                </a:solidFill>
                <a:latin typeface="Plus Jakarta Sans"/>
              </a:rPr>
              <a:t>Operational KPIs</a:t>
            </a:r>
          </a:p>
        </p:txBody>
      </p:sp>
      <p:sp>
        <p:nvSpPr>
          <p:cNvPr id="22" name="Oval 21"/>
          <p:cNvSpPr/>
          <p:nvPr/>
        </p:nvSpPr>
        <p:spPr>
          <a:xfrm>
            <a:off x="6126480" y="384048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5F5F4"/>
                </a:solidFill>
                <a:latin typeface="Plus Jakarta Sans"/>
              </a:rPr>
              <a:t>Hiring &amp; Headcount</a:t>
            </a:r>
          </a:p>
        </p:txBody>
      </p:sp>
      <p:sp>
        <p:nvSpPr>
          <p:cNvPr id="24" name="Oval 23"/>
          <p:cNvSpPr/>
          <p:nvPr/>
        </p:nvSpPr>
        <p:spPr>
          <a:xfrm>
            <a:off x="731520" y="44805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F5F5F4"/>
                </a:solidFill>
                <a:latin typeface="Plus Jakarta Sans"/>
              </a:rPr>
              <a:t>Risks &amp; Open Questions</a:t>
            </a:r>
          </a:p>
        </p:txBody>
      </p:sp>
      <p:sp>
        <p:nvSpPr>
          <p:cNvPr id="26" name="Oval 25"/>
          <p:cNvSpPr/>
          <p:nvPr/>
        </p:nvSpPr>
        <p:spPr>
          <a:xfrm>
            <a:off x="6126480" y="44805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F5F5F4"/>
                </a:solidFill>
                <a:latin typeface="Plus Jakarta Sans"/>
              </a:rPr>
              <a:t>Next Quarter Priorities</a:t>
            </a:r>
          </a:p>
        </p:txBody>
      </p:sp>
      <p:sp>
        <p:nvSpPr>
          <p:cNvPr id="28" name="Oval 27"/>
          <p:cNvSpPr/>
          <p:nvPr/>
        </p:nvSpPr>
        <p:spPr>
          <a:xfrm>
            <a:off x="731520" y="51206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13</a:t>
            </a:r>
          </a:p>
        </p:txBody>
      </p:sp>
      <p:sp>
        <p:nvSpPr>
          <p:cNvPr id="29" name="TextBox 28"/>
          <p:cNvSpPr txBox="1"/>
          <p:nvPr/>
        </p:nvSpPr>
        <p:spPr>
          <a:xfrm>
            <a:off x="1234440" y="5074920"/>
            <a:ext cx="4572000" cy="457200"/>
          </a:xfrm>
          <a:prstGeom prst="rect">
            <a:avLst/>
          </a:prstGeom>
          <a:noFill/>
        </p:spPr>
        <p:txBody>
          <a:bodyPr wrap="square">
            <a:spAutoFit/>
          </a:bodyPr>
          <a:lstStyle/>
          <a:p>
            <a:pPr algn="l"/>
            <a:r>
              <a:rPr sz="1400" b="0">
                <a:solidFill>
                  <a:srgbClr val="F5F5F4"/>
                </a:solidFill>
                <a:latin typeface="Plus Jakarta Sans"/>
              </a:rPr>
              <a:t>Appendix</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Quarter</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cover &amp; quarter content.</a:t>
            </a:r>
          </a:p>
          <a:p>
            <a:r>
              <a:rPr sz="1200">
                <a:solidFill>
                  <a:srgbClr val="737373"/>
                </a:solidFill>
              </a:rPr>
              <a:t>Themed for: Quarterly Report · Modern style · Monochrome Ink · Edtech</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Executive Summary</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executive summary content.</a:t>
            </a:r>
          </a:p>
          <a:p>
            <a:r>
              <a:rPr sz="1200">
                <a:solidFill>
                  <a:srgbClr val="737373"/>
                </a:solidFill>
              </a:rPr>
              <a:t>Themed for: Quarterly Report · Modern style · Monochrome Ink · Edtech</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Financial Highlights</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financial highlights content.</a:t>
            </a:r>
          </a:p>
          <a:p>
            <a:r>
              <a:rPr sz="1200">
                <a:solidFill>
                  <a:srgbClr val="737373"/>
                </a:solidFill>
              </a:rPr>
              <a:t>Themed for: Quarterly Report · Modern style · Monochrome Ink · Edtech</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04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Revenue by Segment</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revenue by segment content.</a:t>
            </a:r>
          </a:p>
          <a:p>
            <a:r>
              <a:rPr sz="1200">
                <a:solidFill>
                  <a:srgbClr val="737373"/>
                </a:solidFill>
              </a:rPr>
              <a:t>Themed for: Quarterly Report · Modern style · Monochrome Ink · Edtech</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05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Cost &amp; Margin Trend</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cost &amp; margin trend content.</a:t>
            </a:r>
          </a:p>
          <a:p>
            <a:r>
              <a:rPr sz="1200">
                <a:solidFill>
                  <a:srgbClr val="737373"/>
                </a:solidFill>
              </a:rPr>
              <a:t>Themed for: Quarterly Report · Modern style · Monochrome Ink · Edtech</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06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Customer &amp; Retention Metrics</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customer &amp; retention metrics content.</a:t>
            </a:r>
          </a:p>
          <a:p>
            <a:r>
              <a:rPr sz="1200">
                <a:solidFill>
                  <a:srgbClr val="737373"/>
                </a:solidFill>
              </a:rPr>
              <a:t>Themed for: Quarterly Report · Modern style · Monochrome Ink · Edtech</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07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Product Highlights</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product highlights content.</a:t>
            </a:r>
          </a:p>
          <a:p>
            <a:r>
              <a:rPr sz="1200">
                <a:solidFill>
                  <a:srgbClr val="737373"/>
                </a:solidFill>
              </a:rPr>
              <a:t>Themed for: Quarterly Report · Modern style · Monochrome Ink · Edtech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