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Oval 2"/>
          <p:cNvSpPr/>
          <p:nvPr/>
        </p:nvSpPr>
        <p:spPr>
          <a:xfrm>
            <a:off x="9692640" y="-1280160"/>
            <a:ext cx="3840480" cy="3840480"/>
          </a:xfrm>
          <a:prstGeom prst="ellipse">
            <a:avLst/>
          </a:prstGeom>
          <a:solidFill>
            <a:srgbClr val="6366F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640080"/>
            <a:ext cx="6400800" cy="457200"/>
          </a:xfrm>
          <a:prstGeom prst="rect">
            <a:avLst/>
          </a:prstGeom>
          <a:noFill/>
        </p:spPr>
        <p:txBody>
          <a:bodyPr wrap="square">
            <a:spAutoFit/>
          </a:bodyPr>
          <a:lstStyle/>
          <a:p>
            <a:pPr algn="l"/>
            <a:r>
              <a:rPr sz="1400" b="1">
                <a:solidFill>
                  <a:srgbClr val="3730A3"/>
                </a:solidFill>
                <a:latin typeface="Plus Jakarta Sans"/>
              </a:rPr>
              <a:t>SWOT ANALYSIS  ·  MINIMALIST STYLE</a:t>
            </a:r>
          </a:p>
        </p:txBody>
      </p:sp>
      <p:sp>
        <p:nvSpPr>
          <p:cNvPr id="5" name="TextBox 4"/>
          <p:cNvSpPr txBox="1"/>
          <p:nvPr/>
        </p:nvSpPr>
        <p:spPr>
          <a:xfrm>
            <a:off x="731520" y="2377440"/>
            <a:ext cx="9601200" cy="2011680"/>
          </a:xfrm>
          <a:prstGeom prst="rect">
            <a:avLst/>
          </a:prstGeom>
          <a:noFill/>
        </p:spPr>
        <p:txBody>
          <a:bodyPr wrap="square">
            <a:spAutoFit/>
          </a:bodyPr>
          <a:lstStyle/>
          <a:p>
            <a:pPr algn="l"/>
            <a:r>
              <a:rPr sz="4000" b="1">
                <a:solidFill>
                  <a:srgbClr val="FFFFFF"/>
                </a:solidFill>
                <a:latin typeface="Plus Jakarta Sans"/>
              </a:rPr>
              <a:t>SWOT Analysis — Minimalist Royal Indigo Edition for Consumer Brand</a:t>
            </a:r>
          </a:p>
        </p:txBody>
      </p:sp>
      <p:sp>
        <p:nvSpPr>
          <p:cNvPr id="6" name="TextBox 5"/>
          <p:cNvSpPr txBox="1"/>
          <p:nvPr/>
        </p:nvSpPr>
        <p:spPr>
          <a:xfrm>
            <a:off x="731520" y="4480560"/>
            <a:ext cx="9601200" cy="1188720"/>
          </a:xfrm>
          <a:prstGeom prst="rect">
            <a:avLst/>
          </a:prstGeom>
          <a:noFill/>
        </p:spPr>
        <p:txBody>
          <a:bodyPr wrap="square">
            <a:spAutoFit/>
          </a:bodyPr>
          <a:lstStyle/>
          <a:p>
            <a:pPr algn="l"/>
            <a:r>
              <a:rPr sz="1600" b="0">
                <a:solidFill>
                  <a:srgbClr val="FFFFFF"/>
                </a:solidFill>
                <a:latin typeface="Plus Jakarta Sans"/>
              </a:rPr>
              <a:t>A minimalist swot analysis deck designed for consumer brand teams presenting to retail buyers and brand partners. The Royal Indigo palette is tuned for screen and print, and the minimalist layout system pre-paces the nar</a:t>
            </a:r>
          </a:p>
        </p:txBody>
      </p:sp>
      <p:sp>
        <p:nvSpPr>
          <p:cNvPr id="7" name="TextBox 6"/>
          <p:cNvSpPr txBox="1"/>
          <p:nvPr/>
        </p:nvSpPr>
        <p:spPr>
          <a:xfrm>
            <a:off x="731520" y="6126480"/>
            <a:ext cx="9144000" cy="457200"/>
          </a:xfrm>
          <a:prstGeom prst="rect">
            <a:avLst/>
          </a:prstGeom>
          <a:noFill/>
        </p:spPr>
        <p:txBody>
          <a:bodyPr wrap="square">
            <a:spAutoFit/>
          </a:bodyPr>
          <a:lstStyle/>
          <a:p>
            <a:pPr algn="l"/>
            <a:r>
              <a:rPr sz="1200" b="1">
                <a:solidFill>
                  <a:srgbClr val="3730A3"/>
                </a:solidFill>
                <a:latin typeface="Plus Jakarta Sans"/>
              </a:rPr>
              <a:t>13 slides  ·  16:9 widescreen  ·  Slide Trove</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08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Strategic Implications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strategic implications content.</a:t>
            </a:r>
          </a:p>
          <a:p>
            <a:r>
              <a:rPr sz="1200">
                <a:solidFill>
                  <a:srgbClr val="6366F1"/>
                </a:solidFill>
              </a:rPr>
              <a:t>Themed for: SWOT Analysis · Minimalist style · Royal Indigo · Consumer Brand</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09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Top 3 Plays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top 3 plays content.</a:t>
            </a:r>
          </a:p>
          <a:p>
            <a:r>
              <a:rPr sz="1200">
                <a:solidFill>
                  <a:srgbClr val="6366F1"/>
                </a:solidFill>
              </a:rPr>
              <a:t>Themed for: SWOT Analysis · Minimalist style · Royal Indigo · Consumer Brand</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10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Roadmap &amp; Owners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roadmap &amp; owners content.</a:t>
            </a:r>
          </a:p>
          <a:p>
            <a:r>
              <a:rPr sz="1200">
                <a:solidFill>
                  <a:srgbClr val="6366F1"/>
                </a:solidFill>
              </a:rPr>
              <a:t>Themed for: SWOT Analysis · Minimalist style · Royal Indigo · Consumer Brand</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Risks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risks content.</a:t>
            </a:r>
          </a:p>
          <a:p>
            <a:r>
              <a:rPr sz="1200">
                <a:solidFill>
                  <a:srgbClr val="6366F1"/>
                </a:solidFill>
              </a:rPr>
              <a:t>Themed for: SWOT Analysis · Minimalist style · Royal Indigo · Consumer Brand</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Decision Log</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decision log content.</a:t>
            </a:r>
          </a:p>
          <a:p>
            <a:r>
              <a:rPr sz="1200">
                <a:solidFill>
                  <a:srgbClr val="6366F1"/>
                </a:solidFill>
              </a:rPr>
              <a:t>Themed for: SWOT Analysis · Minimalist style · Royal Indigo · Consumer Brand</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13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Next Steps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next steps content.</a:t>
            </a:r>
          </a:p>
          <a:p>
            <a:r>
              <a:rPr sz="1200">
                <a:solidFill>
                  <a:srgbClr val="6366F1"/>
                </a:solidFill>
              </a:rPr>
              <a:t>Themed for: SWOT Analysis · Minimalist style · Royal Indigo · Consumer Brand</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6366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2926080"/>
            <a:ext cx="10058400" cy="914400"/>
          </a:xfrm>
          <a:prstGeom prst="rect">
            <a:avLst/>
          </a:prstGeom>
          <a:noFill/>
        </p:spPr>
        <p:txBody>
          <a:bodyPr wrap="square">
            <a:spAutoFit/>
          </a:bodyPr>
          <a:lstStyle/>
          <a:p>
            <a:pPr algn="l"/>
            <a:r>
              <a:rPr sz="3600" b="1">
                <a:solidFill>
                  <a:srgbClr val="FFFFFF"/>
                </a:solidFill>
                <a:latin typeface="Plus Jakarta Sans"/>
              </a:rPr>
              <a:t>Thank you</a:t>
            </a:r>
          </a:p>
        </p:txBody>
      </p:sp>
      <p:sp>
        <p:nvSpPr>
          <p:cNvPr id="4" name="TextBox 3"/>
          <p:cNvSpPr txBox="1"/>
          <p:nvPr/>
        </p:nvSpPr>
        <p:spPr>
          <a:xfrm>
            <a:off x="731520" y="3840480"/>
            <a:ext cx="10058400" cy="548640"/>
          </a:xfrm>
          <a:prstGeom prst="rect">
            <a:avLst/>
          </a:prstGeom>
          <a:noFill/>
        </p:spPr>
        <p:txBody>
          <a:bodyPr wrap="square">
            <a:spAutoFit/>
          </a:bodyPr>
          <a:lstStyle/>
          <a:p>
            <a:pPr algn="l"/>
            <a:r>
              <a:rPr sz="1600" b="0">
                <a:solidFill>
                  <a:srgbClr val="FFFFFF"/>
                </a:solidFill>
                <a:latin typeface="Plus Jakarta Sans"/>
              </a:rPr>
              <a:t>SWOT Analysis — Minimalist Royal Indigo Edition for Consumer Brand</a:t>
            </a:r>
          </a:p>
        </p:txBody>
      </p:sp>
      <p:sp>
        <p:nvSpPr>
          <p:cNvPr id="5" name="TextBox 4"/>
          <p:cNvSpPr txBox="1"/>
          <p:nvPr/>
        </p:nvSpPr>
        <p:spPr>
          <a:xfrm>
            <a:off x="731520" y="6217920"/>
            <a:ext cx="10058400" cy="457200"/>
          </a:xfrm>
          <a:prstGeom prst="rect">
            <a:avLst/>
          </a:prstGeom>
          <a:noFill/>
        </p:spPr>
        <p:txBody>
          <a:bodyPr wrap="square">
            <a:spAutoFit/>
          </a:bodyPr>
          <a:lstStyle/>
          <a:p>
            <a:pPr algn="l"/>
            <a:r>
              <a:rPr sz="1100" b="0">
                <a:solidFill>
                  <a:srgbClr val="FFFFFF"/>
                </a:solidFill>
                <a:latin typeface="Plus Jakarta Sans"/>
              </a:rPr>
              <a:t>Free template by Slide Trove · slidetrove.com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31520" y="457200"/>
            <a:ext cx="9144000" cy="640080"/>
          </a:xfrm>
          <a:prstGeom prst="rect">
            <a:avLst/>
          </a:prstGeom>
          <a:noFill/>
        </p:spPr>
        <p:txBody>
          <a:bodyPr wrap="square">
            <a:spAutoFit/>
          </a:bodyPr>
          <a:lstStyle/>
          <a:p>
            <a:pPr algn="l"/>
            <a:r>
              <a:rPr sz="2800" b="1">
                <a:solidFill>
                  <a:srgbClr val="F1F5F9"/>
                </a:solidFill>
                <a:latin typeface="Plus Jakarta Sans"/>
              </a:rPr>
              <a:t>Agenda</a:t>
            </a:r>
          </a:p>
        </p:txBody>
      </p:sp>
      <p:sp>
        <p:nvSpPr>
          <p:cNvPr id="4" name="Oval 3"/>
          <p:cNvSpPr/>
          <p:nvPr/>
        </p:nvSpPr>
        <p:spPr>
          <a:xfrm>
            <a:off x="73152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a:t>
            </a:r>
          </a:p>
        </p:txBody>
      </p:sp>
      <p:sp>
        <p:nvSpPr>
          <p:cNvPr id="5" name="TextBox 4"/>
          <p:cNvSpPr txBox="1"/>
          <p:nvPr/>
        </p:nvSpPr>
        <p:spPr>
          <a:xfrm>
            <a:off x="1234440" y="1234440"/>
            <a:ext cx="4572000" cy="457200"/>
          </a:xfrm>
          <a:prstGeom prst="rect">
            <a:avLst/>
          </a:prstGeom>
          <a:noFill/>
        </p:spPr>
        <p:txBody>
          <a:bodyPr wrap="square">
            <a:spAutoFit/>
          </a:bodyPr>
          <a:lstStyle/>
          <a:p>
            <a:pPr algn="l"/>
            <a:r>
              <a:rPr sz="1400" b="0">
                <a:solidFill>
                  <a:srgbClr val="F1F5F9"/>
                </a:solidFill>
                <a:latin typeface="Plus Jakarta Sans"/>
              </a:rPr>
              <a:t>Cover &amp; Context</a:t>
            </a:r>
          </a:p>
        </p:txBody>
      </p:sp>
      <p:sp>
        <p:nvSpPr>
          <p:cNvPr id="6" name="Oval 5"/>
          <p:cNvSpPr/>
          <p:nvPr/>
        </p:nvSpPr>
        <p:spPr>
          <a:xfrm>
            <a:off x="6126480" y="12801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2</a:t>
            </a:r>
          </a:p>
        </p:txBody>
      </p:sp>
      <p:sp>
        <p:nvSpPr>
          <p:cNvPr id="7" name="TextBox 6"/>
          <p:cNvSpPr txBox="1"/>
          <p:nvPr/>
        </p:nvSpPr>
        <p:spPr>
          <a:xfrm>
            <a:off x="6629400" y="1234440"/>
            <a:ext cx="4572000" cy="457200"/>
          </a:xfrm>
          <a:prstGeom prst="rect">
            <a:avLst/>
          </a:prstGeom>
          <a:noFill/>
        </p:spPr>
        <p:txBody>
          <a:bodyPr wrap="square">
            <a:spAutoFit/>
          </a:bodyPr>
          <a:lstStyle/>
          <a:p>
            <a:pPr algn="l"/>
            <a:r>
              <a:rPr sz="1400" b="0">
                <a:solidFill>
                  <a:srgbClr val="F1F5F9"/>
                </a:solidFill>
                <a:latin typeface="Plus Jakarta Sans"/>
              </a:rPr>
              <a:t>Methodology</a:t>
            </a:r>
          </a:p>
        </p:txBody>
      </p:sp>
      <p:sp>
        <p:nvSpPr>
          <p:cNvPr id="8" name="Oval 7"/>
          <p:cNvSpPr/>
          <p:nvPr/>
        </p:nvSpPr>
        <p:spPr>
          <a:xfrm>
            <a:off x="73152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3</a:t>
            </a:r>
          </a:p>
        </p:txBody>
      </p:sp>
      <p:sp>
        <p:nvSpPr>
          <p:cNvPr id="9" name="TextBox 8"/>
          <p:cNvSpPr txBox="1"/>
          <p:nvPr/>
        </p:nvSpPr>
        <p:spPr>
          <a:xfrm>
            <a:off x="1234440" y="1874520"/>
            <a:ext cx="4572000" cy="457200"/>
          </a:xfrm>
          <a:prstGeom prst="rect">
            <a:avLst/>
          </a:prstGeom>
          <a:noFill/>
        </p:spPr>
        <p:txBody>
          <a:bodyPr wrap="square">
            <a:spAutoFit/>
          </a:bodyPr>
          <a:lstStyle/>
          <a:p>
            <a:pPr algn="l"/>
            <a:r>
              <a:rPr sz="1400" b="0">
                <a:solidFill>
                  <a:srgbClr val="F1F5F9"/>
                </a:solidFill>
                <a:latin typeface="Plus Jakarta Sans"/>
              </a:rPr>
              <a:t>Strengths</a:t>
            </a:r>
          </a:p>
        </p:txBody>
      </p:sp>
      <p:sp>
        <p:nvSpPr>
          <p:cNvPr id="10" name="Oval 9"/>
          <p:cNvSpPr/>
          <p:nvPr/>
        </p:nvSpPr>
        <p:spPr>
          <a:xfrm>
            <a:off x="6126480" y="19202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4</a:t>
            </a:r>
          </a:p>
        </p:txBody>
      </p:sp>
      <p:sp>
        <p:nvSpPr>
          <p:cNvPr id="11" name="TextBox 10"/>
          <p:cNvSpPr txBox="1"/>
          <p:nvPr/>
        </p:nvSpPr>
        <p:spPr>
          <a:xfrm>
            <a:off x="6629400" y="1874520"/>
            <a:ext cx="4572000" cy="457200"/>
          </a:xfrm>
          <a:prstGeom prst="rect">
            <a:avLst/>
          </a:prstGeom>
          <a:noFill/>
        </p:spPr>
        <p:txBody>
          <a:bodyPr wrap="square">
            <a:spAutoFit/>
          </a:bodyPr>
          <a:lstStyle/>
          <a:p>
            <a:pPr algn="l"/>
            <a:r>
              <a:rPr sz="1400" b="0">
                <a:solidFill>
                  <a:srgbClr val="F1F5F9"/>
                </a:solidFill>
                <a:latin typeface="Plus Jakarta Sans"/>
              </a:rPr>
              <a:t>Weaknesses</a:t>
            </a:r>
          </a:p>
        </p:txBody>
      </p:sp>
      <p:sp>
        <p:nvSpPr>
          <p:cNvPr id="12" name="Oval 11"/>
          <p:cNvSpPr/>
          <p:nvPr/>
        </p:nvSpPr>
        <p:spPr>
          <a:xfrm>
            <a:off x="73152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5</a:t>
            </a:r>
          </a:p>
        </p:txBody>
      </p:sp>
      <p:sp>
        <p:nvSpPr>
          <p:cNvPr id="13" name="TextBox 12"/>
          <p:cNvSpPr txBox="1"/>
          <p:nvPr/>
        </p:nvSpPr>
        <p:spPr>
          <a:xfrm>
            <a:off x="1234440" y="2514600"/>
            <a:ext cx="4572000" cy="457200"/>
          </a:xfrm>
          <a:prstGeom prst="rect">
            <a:avLst/>
          </a:prstGeom>
          <a:noFill/>
        </p:spPr>
        <p:txBody>
          <a:bodyPr wrap="square">
            <a:spAutoFit/>
          </a:bodyPr>
          <a:lstStyle/>
          <a:p>
            <a:pPr algn="l"/>
            <a:r>
              <a:rPr sz="1400" b="0">
                <a:solidFill>
                  <a:srgbClr val="F1F5F9"/>
                </a:solidFill>
                <a:latin typeface="Plus Jakarta Sans"/>
              </a:rPr>
              <a:t>Opportunities</a:t>
            </a:r>
          </a:p>
        </p:txBody>
      </p:sp>
      <p:sp>
        <p:nvSpPr>
          <p:cNvPr id="14" name="Oval 13"/>
          <p:cNvSpPr/>
          <p:nvPr/>
        </p:nvSpPr>
        <p:spPr>
          <a:xfrm>
            <a:off x="6126480" y="256032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6</a:t>
            </a:r>
          </a:p>
        </p:txBody>
      </p:sp>
      <p:sp>
        <p:nvSpPr>
          <p:cNvPr id="15" name="TextBox 14"/>
          <p:cNvSpPr txBox="1"/>
          <p:nvPr/>
        </p:nvSpPr>
        <p:spPr>
          <a:xfrm>
            <a:off x="6629400" y="2514600"/>
            <a:ext cx="4572000" cy="457200"/>
          </a:xfrm>
          <a:prstGeom prst="rect">
            <a:avLst/>
          </a:prstGeom>
          <a:noFill/>
        </p:spPr>
        <p:txBody>
          <a:bodyPr wrap="square">
            <a:spAutoFit/>
          </a:bodyPr>
          <a:lstStyle/>
          <a:p>
            <a:pPr algn="l"/>
            <a:r>
              <a:rPr sz="1400" b="0">
                <a:solidFill>
                  <a:srgbClr val="F1F5F9"/>
                </a:solidFill>
                <a:latin typeface="Plus Jakarta Sans"/>
              </a:rPr>
              <a:t>Threats</a:t>
            </a:r>
          </a:p>
        </p:txBody>
      </p:sp>
      <p:sp>
        <p:nvSpPr>
          <p:cNvPr id="16" name="Oval 15"/>
          <p:cNvSpPr/>
          <p:nvPr/>
        </p:nvSpPr>
        <p:spPr>
          <a:xfrm>
            <a:off x="73152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7</a:t>
            </a:r>
          </a:p>
        </p:txBody>
      </p:sp>
      <p:sp>
        <p:nvSpPr>
          <p:cNvPr id="17" name="TextBox 16"/>
          <p:cNvSpPr txBox="1"/>
          <p:nvPr/>
        </p:nvSpPr>
        <p:spPr>
          <a:xfrm>
            <a:off x="1234440" y="3154680"/>
            <a:ext cx="4572000" cy="457200"/>
          </a:xfrm>
          <a:prstGeom prst="rect">
            <a:avLst/>
          </a:prstGeom>
          <a:noFill/>
        </p:spPr>
        <p:txBody>
          <a:bodyPr wrap="square">
            <a:spAutoFit/>
          </a:bodyPr>
          <a:lstStyle/>
          <a:p>
            <a:pPr algn="l"/>
            <a:r>
              <a:rPr sz="1400" b="0">
                <a:solidFill>
                  <a:srgbClr val="F1F5F9"/>
                </a:solidFill>
                <a:latin typeface="Plus Jakarta Sans"/>
              </a:rPr>
              <a:t>SWOT Quadrant Canvas</a:t>
            </a:r>
          </a:p>
        </p:txBody>
      </p:sp>
      <p:sp>
        <p:nvSpPr>
          <p:cNvPr id="18" name="Oval 17"/>
          <p:cNvSpPr/>
          <p:nvPr/>
        </p:nvSpPr>
        <p:spPr>
          <a:xfrm>
            <a:off x="6126480" y="320040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8</a:t>
            </a:r>
          </a:p>
        </p:txBody>
      </p:sp>
      <p:sp>
        <p:nvSpPr>
          <p:cNvPr id="19" name="TextBox 18"/>
          <p:cNvSpPr txBox="1"/>
          <p:nvPr/>
        </p:nvSpPr>
        <p:spPr>
          <a:xfrm>
            <a:off x="6629400" y="3154680"/>
            <a:ext cx="4572000" cy="457200"/>
          </a:xfrm>
          <a:prstGeom prst="rect">
            <a:avLst/>
          </a:prstGeom>
          <a:noFill/>
        </p:spPr>
        <p:txBody>
          <a:bodyPr wrap="square">
            <a:spAutoFit/>
          </a:bodyPr>
          <a:lstStyle/>
          <a:p>
            <a:pPr algn="l"/>
            <a:r>
              <a:rPr sz="1400" b="0">
                <a:solidFill>
                  <a:srgbClr val="F1F5F9"/>
                </a:solidFill>
                <a:latin typeface="Plus Jakarta Sans"/>
              </a:rPr>
              <a:t>Strategic Implications</a:t>
            </a:r>
          </a:p>
        </p:txBody>
      </p:sp>
      <p:sp>
        <p:nvSpPr>
          <p:cNvPr id="20" name="Oval 19"/>
          <p:cNvSpPr/>
          <p:nvPr/>
        </p:nvSpPr>
        <p:spPr>
          <a:xfrm>
            <a:off x="73152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9</a:t>
            </a:r>
          </a:p>
        </p:txBody>
      </p:sp>
      <p:sp>
        <p:nvSpPr>
          <p:cNvPr id="21" name="TextBox 20"/>
          <p:cNvSpPr txBox="1"/>
          <p:nvPr/>
        </p:nvSpPr>
        <p:spPr>
          <a:xfrm>
            <a:off x="1234440" y="3794760"/>
            <a:ext cx="4572000" cy="457200"/>
          </a:xfrm>
          <a:prstGeom prst="rect">
            <a:avLst/>
          </a:prstGeom>
          <a:noFill/>
        </p:spPr>
        <p:txBody>
          <a:bodyPr wrap="square">
            <a:spAutoFit/>
          </a:bodyPr>
          <a:lstStyle/>
          <a:p>
            <a:pPr algn="l"/>
            <a:r>
              <a:rPr sz="1400" b="0">
                <a:solidFill>
                  <a:srgbClr val="F1F5F9"/>
                </a:solidFill>
                <a:latin typeface="Plus Jakarta Sans"/>
              </a:rPr>
              <a:t>Top 3 Plays</a:t>
            </a:r>
          </a:p>
        </p:txBody>
      </p:sp>
      <p:sp>
        <p:nvSpPr>
          <p:cNvPr id="22" name="Oval 21"/>
          <p:cNvSpPr/>
          <p:nvPr/>
        </p:nvSpPr>
        <p:spPr>
          <a:xfrm>
            <a:off x="6126480" y="384048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10</a:t>
            </a:r>
          </a:p>
        </p:txBody>
      </p:sp>
      <p:sp>
        <p:nvSpPr>
          <p:cNvPr id="23" name="TextBox 22"/>
          <p:cNvSpPr txBox="1"/>
          <p:nvPr/>
        </p:nvSpPr>
        <p:spPr>
          <a:xfrm>
            <a:off x="6629400" y="3794760"/>
            <a:ext cx="4572000" cy="457200"/>
          </a:xfrm>
          <a:prstGeom prst="rect">
            <a:avLst/>
          </a:prstGeom>
          <a:noFill/>
        </p:spPr>
        <p:txBody>
          <a:bodyPr wrap="square">
            <a:spAutoFit/>
          </a:bodyPr>
          <a:lstStyle/>
          <a:p>
            <a:pPr algn="l"/>
            <a:r>
              <a:rPr sz="1400" b="0">
                <a:solidFill>
                  <a:srgbClr val="F1F5F9"/>
                </a:solidFill>
                <a:latin typeface="Plus Jakarta Sans"/>
              </a:rPr>
              <a:t>Roadmap &amp; Owners</a:t>
            </a:r>
          </a:p>
        </p:txBody>
      </p:sp>
      <p:sp>
        <p:nvSpPr>
          <p:cNvPr id="24" name="Oval 23"/>
          <p:cNvSpPr/>
          <p:nvPr/>
        </p:nvSpPr>
        <p:spPr>
          <a:xfrm>
            <a:off x="73152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11</a:t>
            </a:r>
          </a:p>
        </p:txBody>
      </p:sp>
      <p:sp>
        <p:nvSpPr>
          <p:cNvPr id="25" name="TextBox 24"/>
          <p:cNvSpPr txBox="1"/>
          <p:nvPr/>
        </p:nvSpPr>
        <p:spPr>
          <a:xfrm>
            <a:off x="1234440" y="4434840"/>
            <a:ext cx="4572000" cy="457200"/>
          </a:xfrm>
          <a:prstGeom prst="rect">
            <a:avLst/>
          </a:prstGeom>
          <a:noFill/>
        </p:spPr>
        <p:txBody>
          <a:bodyPr wrap="square">
            <a:spAutoFit/>
          </a:bodyPr>
          <a:lstStyle/>
          <a:p>
            <a:pPr algn="l"/>
            <a:r>
              <a:rPr sz="1400" b="0">
                <a:solidFill>
                  <a:srgbClr val="F1F5F9"/>
                </a:solidFill>
                <a:latin typeface="Plus Jakarta Sans"/>
              </a:rPr>
              <a:t>Risks</a:t>
            </a:r>
          </a:p>
        </p:txBody>
      </p:sp>
      <p:sp>
        <p:nvSpPr>
          <p:cNvPr id="26" name="Oval 25"/>
          <p:cNvSpPr/>
          <p:nvPr/>
        </p:nvSpPr>
        <p:spPr>
          <a:xfrm>
            <a:off x="6126480" y="448056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12</a:t>
            </a:r>
          </a:p>
        </p:txBody>
      </p:sp>
      <p:sp>
        <p:nvSpPr>
          <p:cNvPr id="27" name="TextBox 26"/>
          <p:cNvSpPr txBox="1"/>
          <p:nvPr/>
        </p:nvSpPr>
        <p:spPr>
          <a:xfrm>
            <a:off x="6629400" y="4434840"/>
            <a:ext cx="4572000" cy="457200"/>
          </a:xfrm>
          <a:prstGeom prst="rect">
            <a:avLst/>
          </a:prstGeom>
          <a:noFill/>
        </p:spPr>
        <p:txBody>
          <a:bodyPr wrap="square">
            <a:spAutoFit/>
          </a:bodyPr>
          <a:lstStyle/>
          <a:p>
            <a:pPr algn="l"/>
            <a:r>
              <a:rPr sz="1400" b="0">
                <a:solidFill>
                  <a:srgbClr val="F1F5F9"/>
                </a:solidFill>
                <a:latin typeface="Plus Jakarta Sans"/>
              </a:rPr>
              <a:t>Decision Log</a:t>
            </a:r>
          </a:p>
        </p:txBody>
      </p:sp>
      <p:sp>
        <p:nvSpPr>
          <p:cNvPr id="28" name="Oval 27"/>
          <p:cNvSpPr/>
          <p:nvPr/>
        </p:nvSpPr>
        <p:spPr>
          <a:xfrm>
            <a:off x="731520" y="5120640"/>
            <a:ext cx="365760" cy="365760"/>
          </a:xfrm>
          <a:prstGeom prst="ellipse">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200" b="1">
                <a:solidFill>
                  <a:srgbClr val="FFFFFF"/>
                </a:solidFill>
              </a:rPr>
              <a:t>13</a:t>
            </a:r>
          </a:p>
        </p:txBody>
      </p:sp>
      <p:sp>
        <p:nvSpPr>
          <p:cNvPr id="29" name="TextBox 28"/>
          <p:cNvSpPr txBox="1"/>
          <p:nvPr/>
        </p:nvSpPr>
        <p:spPr>
          <a:xfrm>
            <a:off x="1234440" y="5074920"/>
            <a:ext cx="4572000" cy="457200"/>
          </a:xfrm>
          <a:prstGeom prst="rect">
            <a:avLst/>
          </a:prstGeom>
          <a:noFill/>
        </p:spPr>
        <p:txBody>
          <a:bodyPr wrap="square">
            <a:spAutoFit/>
          </a:bodyPr>
          <a:lstStyle/>
          <a:p>
            <a:pPr algn="l"/>
            <a:r>
              <a:rPr sz="1400" b="0">
                <a:solidFill>
                  <a:srgbClr val="F1F5F9"/>
                </a:solidFill>
                <a:latin typeface="Plus Jakarta Sans"/>
              </a:rPr>
              <a:t>Next Steps</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01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Cover &amp; Context</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cover &amp; context content.</a:t>
            </a:r>
          </a:p>
          <a:p>
            <a:r>
              <a:rPr sz="1200">
                <a:solidFill>
                  <a:srgbClr val="6366F1"/>
                </a:solidFill>
              </a:rPr>
              <a:t>Themed for: SWOT Analysis · Minimalist style · Royal Indigo · Consumer Brand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02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Methodology</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methodology content.</a:t>
            </a:r>
          </a:p>
          <a:p>
            <a:r>
              <a:rPr sz="1200">
                <a:solidFill>
                  <a:srgbClr val="6366F1"/>
                </a:solidFill>
              </a:rPr>
              <a:t>Themed for: SWOT Analysis · Minimalist style · Royal Indigo · Consumer Brand</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03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Strengths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strengths content.</a:t>
            </a:r>
          </a:p>
          <a:p>
            <a:r>
              <a:rPr sz="1200">
                <a:solidFill>
                  <a:srgbClr val="6366F1"/>
                </a:solidFill>
              </a:rPr>
              <a:t>Themed for: SWOT Analysis · Minimalist style · Royal Indigo · Consumer Brand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04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Weaknesses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weaknesses content.</a:t>
            </a:r>
          </a:p>
          <a:p>
            <a:r>
              <a:rPr sz="1200">
                <a:solidFill>
                  <a:srgbClr val="6366F1"/>
                </a:solidFill>
              </a:rPr>
              <a:t>Themed for: SWOT Analysis · Minimalist style · Royal Indigo · Consumer Brand</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05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Opportunities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opportunities content.</a:t>
            </a:r>
          </a:p>
          <a:p>
            <a:r>
              <a:rPr sz="1200">
                <a:solidFill>
                  <a:srgbClr val="6366F1"/>
                </a:solidFill>
              </a:rPr>
              <a:t>Themed for: SWOT Analysis · Minimalist style · Royal Indigo · Consumer Brand</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06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1F5F9"/>
                </a:solidFill>
                <a:latin typeface="Plus Jakarta Sans"/>
              </a:rPr>
              <a:t>Threats</a:t>
            </a:r>
          </a:p>
        </p:txBody>
      </p:sp>
      <p:sp>
        <p:nvSpPr>
          <p:cNvPr id="6" name="Rounded Rectangle 5"/>
          <p:cNvSpPr/>
          <p:nvPr/>
        </p:nvSpPr>
        <p:spPr>
          <a:xfrm>
            <a:off x="731520" y="2286000"/>
            <a:ext cx="10424160" cy="3931920"/>
          </a:xfrm>
          <a:prstGeom prst="roundRect">
            <a:avLst/>
          </a:prstGeom>
          <a:solidFill>
            <a:srgbClr val="0B1A4A"/>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threats content.</a:t>
            </a:r>
          </a:p>
          <a:p>
            <a:r>
              <a:rPr sz="1200">
                <a:solidFill>
                  <a:srgbClr val="6366F1"/>
                </a:solidFill>
              </a:rPr>
              <a:t>Themed for: SWOT Analysis · Minimalist style · Royal Indigo · Consumer Brand</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695" cy="6858000"/>
          </a:xfrm>
          <a:prstGeom prst="rect">
            <a:avLst/>
          </a:prstGeom>
          <a:solidFill>
            <a:srgbClr val="0B1A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320040" cy="6858000"/>
          </a:xfrm>
          <a:prstGeom prst="rect">
            <a:avLst/>
          </a:prstGeom>
          <a:solidFill>
            <a:srgbClr val="3730A3"/>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457200"/>
            <a:ext cx="8229600" cy="365760"/>
          </a:xfrm>
          <a:prstGeom prst="rect">
            <a:avLst/>
          </a:prstGeom>
          <a:noFill/>
        </p:spPr>
        <p:txBody>
          <a:bodyPr wrap="square">
            <a:spAutoFit/>
          </a:bodyPr>
          <a:lstStyle/>
          <a:p>
            <a:pPr algn="l"/>
            <a:r>
              <a:rPr sz="1200" b="1">
                <a:solidFill>
                  <a:srgbClr val="3730A3"/>
                </a:solidFill>
                <a:latin typeface="Plus Jakarta Sans"/>
              </a:rPr>
              <a:t>07 / 13</a:t>
            </a:r>
          </a:p>
        </p:txBody>
      </p:sp>
      <p:sp>
        <p:nvSpPr>
          <p:cNvPr id="5" name="TextBox 4"/>
          <p:cNvSpPr txBox="1"/>
          <p:nvPr/>
        </p:nvSpPr>
        <p:spPr>
          <a:xfrm>
            <a:off x="731520" y="914400"/>
            <a:ext cx="10058400" cy="1097280"/>
          </a:xfrm>
          <a:prstGeom prst="rect">
            <a:avLst/>
          </a:prstGeom>
          <a:noFill/>
        </p:spPr>
        <p:txBody>
          <a:bodyPr wrap="square">
            <a:spAutoFit/>
          </a:bodyPr>
          <a:lstStyle/>
          <a:p>
            <a:pPr algn="l"/>
            <a:r>
              <a:rPr sz="3200" b="1">
                <a:solidFill>
                  <a:srgbClr val="FFFFFF"/>
                </a:solidFill>
                <a:latin typeface="Plus Jakarta Sans"/>
              </a:rPr>
              <a:t>SWOT Quadrant Canvas</a:t>
            </a:r>
          </a:p>
        </p:txBody>
      </p:sp>
      <p:sp>
        <p:nvSpPr>
          <p:cNvPr id="6" name="Rounded Rectangle 5"/>
          <p:cNvSpPr/>
          <p:nvPr/>
        </p:nvSpPr>
        <p:spPr>
          <a:xfrm>
            <a:off x="731520" y="2286000"/>
            <a:ext cx="10424160" cy="3931920"/>
          </a:xfrm>
          <a:prstGeom prst="roundRect">
            <a:avLst/>
          </a:prstGeom>
          <a:solidFill>
            <a:srgbClr val="FFFFFF"/>
          </a:solidFill>
          <a:ln w="15875">
            <a:solidFill>
              <a:srgbClr val="6366F1"/>
            </a:solidFill>
          </a:ln>
        </p:spPr>
        <p:style>
          <a:lnRef idx="1">
            <a:schemeClr val="accent1"/>
          </a:lnRef>
          <a:fillRef idx="3">
            <a:schemeClr val="accent1"/>
          </a:fillRef>
          <a:effectRef idx="2">
            <a:schemeClr val="accent1"/>
          </a:effectRef>
          <a:fontRef idx="minor">
            <a:schemeClr val="lt1"/>
          </a:fontRef>
        </p:style>
        <p:txBody>
          <a:bodyPr rtlCol="0" anchor="ctr" wrap="square" lIns="365760" tIns="365760"/>
          <a:lstStyle/>
          <a:p>
            <a:pPr algn="ctr"/>
            <a:r>
              <a:rPr sz="1600">
                <a:solidFill>
                  <a:srgbClr val="F1F5F9"/>
                </a:solidFill>
              </a:rPr>
              <a:t>Replace this placeholder with your swot quadrant canvas content.</a:t>
            </a:r>
          </a:p>
          <a:p>
            <a:r>
              <a:rPr sz="1200">
                <a:solidFill>
                  <a:srgbClr val="6366F1"/>
                </a:solidFill>
              </a:rPr>
              <a:t>Themed for: SWOT Analysis · Minimalist style · Royal Indigo · Consumer Brand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