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slide" Target="slides/slide3.xml"/><Relationship Id="rId10" Type="http://schemas.openxmlformats.org/officeDocument/2006/relationships/slide" Target="slides/slide4.xml"/><Relationship Id="rId11" Type="http://schemas.openxmlformats.org/officeDocument/2006/relationships/slide" Target="slides/slide5.xml"/><Relationship Id="rId12" Type="http://schemas.openxmlformats.org/officeDocument/2006/relationships/slide" Target="slides/slide6.xml"/><Relationship Id="rId13" Type="http://schemas.openxmlformats.org/officeDocument/2006/relationships/slide" Target="slides/slide7.xml"/><Relationship Id="rId14" Type="http://schemas.openxmlformats.org/officeDocument/2006/relationships/slide" Target="slides/slide8.xml"/><Relationship Id="rId15" Type="http://schemas.openxmlformats.org/officeDocument/2006/relationships/slide" Target="slides/slide9.xml"/><Relationship Id="rId16" Type="http://schemas.openxmlformats.org/officeDocument/2006/relationships/slide" Target="slides/slide10.xml"/><Relationship Id="rId17" Type="http://schemas.openxmlformats.org/officeDocument/2006/relationships/slide" Target="slides/slide11.xml"/><Relationship Id="rId18" Type="http://schemas.openxmlformats.org/officeDocument/2006/relationships/slide" Target="slides/slide12.xml"/><Relationship Id="rId19"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7E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Oval 2"/>
          <p:cNvSpPr/>
          <p:nvPr/>
        </p:nvSpPr>
        <p:spPr>
          <a:xfrm>
            <a:off x="9692640" y="-1280160"/>
            <a:ext cx="3840480" cy="3840480"/>
          </a:xfrm>
          <a:prstGeom prst="ellipse">
            <a:avLst/>
          </a:prstGeom>
          <a:solidFill>
            <a:srgbClr val="F9731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640080"/>
            <a:ext cx="6400800" cy="457200"/>
          </a:xfrm>
          <a:prstGeom prst="rect">
            <a:avLst/>
          </a:prstGeom>
          <a:noFill/>
        </p:spPr>
        <p:txBody>
          <a:bodyPr wrap="square">
            <a:spAutoFit/>
          </a:bodyPr>
          <a:lstStyle/>
          <a:p>
            <a:pPr algn="l"/>
            <a:r>
              <a:rPr sz="1400" b="1">
                <a:solidFill>
                  <a:srgbClr val="FB923C"/>
                </a:solidFill>
                <a:latin typeface="Plus Jakarta Sans"/>
              </a:rPr>
              <a:t>TEAM INTRODUCTION  ·  MINIMALIST STYLE</a:t>
            </a:r>
          </a:p>
        </p:txBody>
      </p:sp>
      <p:sp>
        <p:nvSpPr>
          <p:cNvPr id="5" name="TextBox 4"/>
          <p:cNvSpPr txBox="1"/>
          <p:nvPr/>
        </p:nvSpPr>
        <p:spPr>
          <a:xfrm>
            <a:off x="731520" y="2377440"/>
            <a:ext cx="9601200" cy="2011680"/>
          </a:xfrm>
          <a:prstGeom prst="rect">
            <a:avLst/>
          </a:prstGeom>
          <a:noFill/>
        </p:spPr>
        <p:txBody>
          <a:bodyPr wrap="square">
            <a:spAutoFit/>
          </a:bodyPr>
          <a:lstStyle/>
          <a:p>
            <a:pPr algn="l"/>
            <a:r>
              <a:rPr sz="4000" b="1">
                <a:solidFill>
                  <a:srgbClr val="1F2937"/>
                </a:solidFill>
                <a:latin typeface="Plus Jakarta Sans"/>
              </a:rPr>
              <a:t>Team Introduction — Minimalist Sunset Coral Edition for Consumer Brand</a:t>
            </a:r>
          </a:p>
        </p:txBody>
      </p:sp>
      <p:sp>
        <p:nvSpPr>
          <p:cNvPr id="6" name="TextBox 5"/>
          <p:cNvSpPr txBox="1"/>
          <p:nvPr/>
        </p:nvSpPr>
        <p:spPr>
          <a:xfrm>
            <a:off x="731520" y="4480560"/>
            <a:ext cx="9601200" cy="1188720"/>
          </a:xfrm>
          <a:prstGeom prst="rect">
            <a:avLst/>
          </a:prstGeom>
          <a:noFill/>
        </p:spPr>
        <p:txBody>
          <a:bodyPr wrap="square">
            <a:spAutoFit/>
          </a:bodyPr>
          <a:lstStyle/>
          <a:p>
            <a:pPr algn="l"/>
            <a:r>
              <a:rPr sz="1600" b="0">
                <a:solidFill>
                  <a:srgbClr val="1F2937"/>
                </a:solidFill>
                <a:latin typeface="Plus Jakarta Sans"/>
              </a:rPr>
              <a:t>A minimalist team introduction deck designed for consumer brand teams presenting to retail buyers and brand partners. The Sunset Coral palette is tuned for screen and print, and the minimalist layout system pre-paces the</a:t>
            </a:r>
          </a:p>
        </p:txBody>
      </p:sp>
      <p:sp>
        <p:nvSpPr>
          <p:cNvPr id="7" name="TextBox 6"/>
          <p:cNvSpPr txBox="1"/>
          <p:nvPr/>
        </p:nvSpPr>
        <p:spPr>
          <a:xfrm>
            <a:off x="731520" y="6126480"/>
            <a:ext cx="9144000" cy="457200"/>
          </a:xfrm>
          <a:prstGeom prst="rect">
            <a:avLst/>
          </a:prstGeom>
          <a:noFill/>
        </p:spPr>
        <p:txBody>
          <a:bodyPr wrap="square">
            <a:spAutoFit/>
          </a:bodyPr>
          <a:lstStyle/>
          <a:p>
            <a:pPr algn="l"/>
            <a:r>
              <a:rPr sz="1200" b="1">
                <a:solidFill>
                  <a:srgbClr val="FB923C"/>
                </a:solidFill>
                <a:latin typeface="Plus Jakarta Sans"/>
              </a:rPr>
              <a:t>10 slides  ·  16:9 widescreen  ·  Slide Trove</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FB923C"/>
                </a:solidFill>
                <a:latin typeface="Plus Jakarta Sans"/>
              </a:rPr>
              <a:t>08 / 10</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Our Customers</a:t>
            </a:r>
          </a:p>
        </p:txBody>
      </p:sp>
      <p:sp>
        <p:nvSpPr>
          <p:cNvPr id="6" name="Rounded Rectangle 5"/>
          <p:cNvSpPr/>
          <p:nvPr/>
        </p:nvSpPr>
        <p:spPr>
          <a:xfrm>
            <a:off x="731520" y="2286000"/>
            <a:ext cx="10424160" cy="3931920"/>
          </a:xfrm>
          <a:prstGeom prst="roundRect">
            <a:avLst/>
          </a:prstGeom>
          <a:solidFill>
            <a:srgbClr val="FFF7ED"/>
          </a:solidFill>
          <a:ln w="15875">
            <a:solidFill>
              <a:srgbClr val="F9731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our customers content.</a:t>
            </a:r>
          </a:p>
          <a:p>
            <a:r>
              <a:rPr sz="1200">
                <a:solidFill>
                  <a:srgbClr val="F97316"/>
                </a:solidFill>
              </a:rPr>
              <a:t>Themed for: Team Introduction · Minimalist style · Sunset Coral · Consumer Brand</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7E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FB923C"/>
                </a:solidFill>
                <a:latin typeface="Plus Jakarta Sans"/>
              </a:rPr>
              <a:t>09 / 10</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Where We're Going</a:t>
            </a:r>
          </a:p>
        </p:txBody>
      </p:sp>
      <p:sp>
        <p:nvSpPr>
          <p:cNvPr id="6" name="Rounded Rectangle 5"/>
          <p:cNvSpPr/>
          <p:nvPr/>
        </p:nvSpPr>
        <p:spPr>
          <a:xfrm>
            <a:off x="731520" y="2286000"/>
            <a:ext cx="10424160" cy="3931920"/>
          </a:xfrm>
          <a:prstGeom prst="roundRect">
            <a:avLst/>
          </a:prstGeom>
          <a:solidFill>
            <a:srgbClr val="FFFFFF"/>
          </a:solidFill>
          <a:ln w="15875">
            <a:solidFill>
              <a:srgbClr val="F9731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where we're going content.</a:t>
            </a:r>
          </a:p>
          <a:p>
            <a:r>
              <a:rPr sz="1200">
                <a:solidFill>
                  <a:srgbClr val="F97316"/>
                </a:solidFill>
              </a:rPr>
              <a:t>Themed for: Team Introduction · Minimalist style · Sunset Coral · Consumer Brand</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FB923C"/>
                </a:solidFill>
                <a:latin typeface="Plus Jakarta Sans"/>
              </a:rPr>
              <a:t>10 / 10</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How to Reach Us</a:t>
            </a:r>
          </a:p>
        </p:txBody>
      </p:sp>
      <p:sp>
        <p:nvSpPr>
          <p:cNvPr id="6" name="Rounded Rectangle 5"/>
          <p:cNvSpPr/>
          <p:nvPr/>
        </p:nvSpPr>
        <p:spPr>
          <a:xfrm>
            <a:off x="731520" y="2286000"/>
            <a:ext cx="10424160" cy="3931920"/>
          </a:xfrm>
          <a:prstGeom prst="roundRect">
            <a:avLst/>
          </a:prstGeom>
          <a:solidFill>
            <a:srgbClr val="FFF7ED"/>
          </a:solidFill>
          <a:ln w="15875">
            <a:solidFill>
              <a:srgbClr val="F9731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how to reach us content.</a:t>
            </a:r>
          </a:p>
          <a:p>
            <a:r>
              <a:rPr sz="1200">
                <a:solidFill>
                  <a:srgbClr val="F97316"/>
                </a:solidFill>
              </a:rPr>
              <a:t>Themed for: Team Introduction · Minimalist style · Sunset Coral · Consumer Brand</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9731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731520" y="2926080"/>
            <a:ext cx="10058400" cy="914400"/>
          </a:xfrm>
          <a:prstGeom prst="rect">
            <a:avLst/>
          </a:prstGeom>
          <a:noFill/>
        </p:spPr>
        <p:txBody>
          <a:bodyPr wrap="square">
            <a:spAutoFit/>
          </a:bodyPr>
          <a:lstStyle/>
          <a:p>
            <a:pPr algn="l"/>
            <a:r>
              <a:rPr sz="3600" b="1">
                <a:solidFill>
                  <a:srgbClr val="FFFFFF"/>
                </a:solidFill>
                <a:latin typeface="Plus Jakarta Sans"/>
              </a:rPr>
              <a:t>Thank you</a:t>
            </a:r>
          </a:p>
        </p:txBody>
      </p:sp>
      <p:sp>
        <p:nvSpPr>
          <p:cNvPr id="4" name="TextBox 3"/>
          <p:cNvSpPr txBox="1"/>
          <p:nvPr/>
        </p:nvSpPr>
        <p:spPr>
          <a:xfrm>
            <a:off x="731520" y="3840480"/>
            <a:ext cx="10058400" cy="548640"/>
          </a:xfrm>
          <a:prstGeom prst="rect">
            <a:avLst/>
          </a:prstGeom>
          <a:noFill/>
        </p:spPr>
        <p:txBody>
          <a:bodyPr wrap="square">
            <a:spAutoFit/>
          </a:bodyPr>
          <a:lstStyle/>
          <a:p>
            <a:pPr algn="l"/>
            <a:r>
              <a:rPr sz="1600" b="0">
                <a:solidFill>
                  <a:srgbClr val="FFFFFF"/>
                </a:solidFill>
                <a:latin typeface="Plus Jakarta Sans"/>
              </a:rPr>
              <a:t>Team Introduction — Minimalist Sunset Coral Edition for Consumer Brand</a:t>
            </a:r>
          </a:p>
        </p:txBody>
      </p:sp>
      <p:sp>
        <p:nvSpPr>
          <p:cNvPr id="5" name="TextBox 4"/>
          <p:cNvSpPr txBox="1"/>
          <p:nvPr/>
        </p:nvSpPr>
        <p:spPr>
          <a:xfrm>
            <a:off x="731520" y="6217920"/>
            <a:ext cx="10058400" cy="457200"/>
          </a:xfrm>
          <a:prstGeom prst="rect">
            <a:avLst/>
          </a:prstGeom>
          <a:noFill/>
        </p:spPr>
        <p:txBody>
          <a:bodyPr wrap="square">
            <a:spAutoFit/>
          </a:bodyPr>
          <a:lstStyle/>
          <a:p>
            <a:pPr algn="l"/>
            <a:r>
              <a:rPr sz="1100" b="0">
                <a:solidFill>
                  <a:srgbClr val="FFFFFF"/>
                </a:solidFill>
                <a:latin typeface="Plus Jakarta Sans"/>
              </a:rPr>
              <a:t>Free template by Slide Trove · slidetrove.com</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731520" y="457200"/>
            <a:ext cx="9144000" cy="640080"/>
          </a:xfrm>
          <a:prstGeom prst="rect">
            <a:avLst/>
          </a:prstGeom>
          <a:noFill/>
        </p:spPr>
        <p:txBody>
          <a:bodyPr wrap="square">
            <a:spAutoFit/>
          </a:bodyPr>
          <a:lstStyle/>
          <a:p>
            <a:pPr algn="l"/>
            <a:r>
              <a:rPr sz="2800" b="1">
                <a:solidFill>
                  <a:srgbClr val="1F2937"/>
                </a:solidFill>
                <a:latin typeface="Plus Jakarta Sans"/>
              </a:rPr>
              <a:t>Agenda</a:t>
            </a:r>
          </a:p>
        </p:txBody>
      </p:sp>
      <p:sp>
        <p:nvSpPr>
          <p:cNvPr id="4" name="Oval 3"/>
          <p:cNvSpPr/>
          <p:nvPr/>
        </p:nvSpPr>
        <p:spPr>
          <a:xfrm>
            <a:off x="731520" y="1280160"/>
            <a:ext cx="365760" cy="365760"/>
          </a:xfrm>
          <a:prstGeom prst="ellipse">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1F2937"/>
                </a:solidFill>
              </a:rPr>
              <a:t>1</a:t>
            </a:r>
          </a:p>
        </p:txBody>
      </p:sp>
      <p:sp>
        <p:nvSpPr>
          <p:cNvPr id="5" name="TextBox 4"/>
          <p:cNvSpPr txBox="1"/>
          <p:nvPr/>
        </p:nvSpPr>
        <p:spPr>
          <a:xfrm>
            <a:off x="1234440" y="1234440"/>
            <a:ext cx="4572000" cy="457200"/>
          </a:xfrm>
          <a:prstGeom prst="rect">
            <a:avLst/>
          </a:prstGeom>
          <a:noFill/>
        </p:spPr>
        <p:txBody>
          <a:bodyPr wrap="square">
            <a:spAutoFit/>
          </a:bodyPr>
          <a:lstStyle/>
          <a:p>
            <a:pPr algn="l"/>
            <a:r>
              <a:rPr sz="1400" b="0">
                <a:solidFill>
                  <a:srgbClr val="1F2937"/>
                </a:solidFill>
                <a:latin typeface="Plus Jakarta Sans"/>
              </a:rPr>
              <a:t>Cover &amp; Welcome</a:t>
            </a:r>
          </a:p>
        </p:txBody>
      </p:sp>
      <p:sp>
        <p:nvSpPr>
          <p:cNvPr id="6" name="Oval 5"/>
          <p:cNvSpPr/>
          <p:nvPr/>
        </p:nvSpPr>
        <p:spPr>
          <a:xfrm>
            <a:off x="6126480" y="1280160"/>
            <a:ext cx="365760" cy="365760"/>
          </a:xfrm>
          <a:prstGeom prst="ellipse">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1F2937"/>
                </a:solidFill>
              </a:rPr>
              <a:t>2</a:t>
            </a:r>
          </a:p>
        </p:txBody>
      </p:sp>
      <p:sp>
        <p:nvSpPr>
          <p:cNvPr id="7" name="TextBox 6"/>
          <p:cNvSpPr txBox="1"/>
          <p:nvPr/>
        </p:nvSpPr>
        <p:spPr>
          <a:xfrm>
            <a:off x="6629400" y="1234440"/>
            <a:ext cx="4572000" cy="457200"/>
          </a:xfrm>
          <a:prstGeom prst="rect">
            <a:avLst/>
          </a:prstGeom>
          <a:noFill/>
        </p:spPr>
        <p:txBody>
          <a:bodyPr wrap="square">
            <a:spAutoFit/>
          </a:bodyPr>
          <a:lstStyle/>
          <a:p>
            <a:pPr algn="l"/>
            <a:r>
              <a:rPr sz="1400" b="0">
                <a:solidFill>
                  <a:srgbClr val="1F2937"/>
                </a:solidFill>
                <a:latin typeface="Plus Jakarta Sans"/>
              </a:rPr>
              <a:t>Mission</a:t>
            </a:r>
          </a:p>
        </p:txBody>
      </p:sp>
      <p:sp>
        <p:nvSpPr>
          <p:cNvPr id="8" name="Oval 7"/>
          <p:cNvSpPr/>
          <p:nvPr/>
        </p:nvSpPr>
        <p:spPr>
          <a:xfrm>
            <a:off x="731520" y="1920240"/>
            <a:ext cx="365760" cy="365760"/>
          </a:xfrm>
          <a:prstGeom prst="ellipse">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1F2937"/>
                </a:solidFill>
              </a:rPr>
              <a:t>3</a:t>
            </a:r>
          </a:p>
        </p:txBody>
      </p:sp>
      <p:sp>
        <p:nvSpPr>
          <p:cNvPr id="9" name="TextBox 8"/>
          <p:cNvSpPr txBox="1"/>
          <p:nvPr/>
        </p:nvSpPr>
        <p:spPr>
          <a:xfrm>
            <a:off x="1234440" y="1874520"/>
            <a:ext cx="4572000" cy="457200"/>
          </a:xfrm>
          <a:prstGeom prst="rect">
            <a:avLst/>
          </a:prstGeom>
          <a:noFill/>
        </p:spPr>
        <p:txBody>
          <a:bodyPr wrap="square">
            <a:spAutoFit/>
          </a:bodyPr>
          <a:lstStyle/>
          <a:p>
            <a:pPr algn="l"/>
            <a:r>
              <a:rPr sz="1400" b="0">
                <a:solidFill>
                  <a:srgbClr val="1F2937"/>
                </a:solidFill>
                <a:latin typeface="Plus Jakarta Sans"/>
              </a:rPr>
              <a:t>Our Team</a:t>
            </a:r>
          </a:p>
        </p:txBody>
      </p:sp>
      <p:sp>
        <p:nvSpPr>
          <p:cNvPr id="10" name="Oval 9"/>
          <p:cNvSpPr/>
          <p:nvPr/>
        </p:nvSpPr>
        <p:spPr>
          <a:xfrm>
            <a:off x="6126480" y="1920240"/>
            <a:ext cx="365760" cy="365760"/>
          </a:xfrm>
          <a:prstGeom prst="ellipse">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1F2937"/>
                </a:solidFill>
              </a:rPr>
              <a:t>4</a:t>
            </a:r>
          </a:p>
        </p:txBody>
      </p:sp>
      <p:sp>
        <p:nvSpPr>
          <p:cNvPr id="11" name="TextBox 10"/>
          <p:cNvSpPr txBox="1"/>
          <p:nvPr/>
        </p:nvSpPr>
        <p:spPr>
          <a:xfrm>
            <a:off x="6629400" y="1874520"/>
            <a:ext cx="4572000" cy="457200"/>
          </a:xfrm>
          <a:prstGeom prst="rect">
            <a:avLst/>
          </a:prstGeom>
          <a:noFill/>
        </p:spPr>
        <p:txBody>
          <a:bodyPr wrap="square">
            <a:spAutoFit/>
          </a:bodyPr>
          <a:lstStyle/>
          <a:p>
            <a:pPr algn="l"/>
            <a:r>
              <a:rPr sz="1400" b="0">
                <a:solidFill>
                  <a:srgbClr val="1F2937"/>
                </a:solidFill>
                <a:latin typeface="Plus Jakarta Sans"/>
              </a:rPr>
              <a:t>Founders &amp; Leadership</a:t>
            </a:r>
          </a:p>
        </p:txBody>
      </p:sp>
      <p:sp>
        <p:nvSpPr>
          <p:cNvPr id="12" name="Oval 11"/>
          <p:cNvSpPr/>
          <p:nvPr/>
        </p:nvSpPr>
        <p:spPr>
          <a:xfrm>
            <a:off x="731520" y="2560320"/>
            <a:ext cx="365760" cy="365760"/>
          </a:xfrm>
          <a:prstGeom prst="ellipse">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1F2937"/>
                </a:solidFill>
              </a:rPr>
              <a:t>5</a:t>
            </a:r>
          </a:p>
        </p:txBody>
      </p:sp>
      <p:sp>
        <p:nvSpPr>
          <p:cNvPr id="13" name="TextBox 12"/>
          <p:cNvSpPr txBox="1"/>
          <p:nvPr/>
        </p:nvSpPr>
        <p:spPr>
          <a:xfrm>
            <a:off x="1234440" y="2514600"/>
            <a:ext cx="4572000" cy="457200"/>
          </a:xfrm>
          <a:prstGeom prst="rect">
            <a:avLst/>
          </a:prstGeom>
          <a:noFill/>
        </p:spPr>
        <p:txBody>
          <a:bodyPr wrap="square">
            <a:spAutoFit/>
          </a:bodyPr>
          <a:lstStyle/>
          <a:p>
            <a:pPr algn="l"/>
            <a:r>
              <a:rPr sz="1400" b="0">
                <a:solidFill>
                  <a:srgbClr val="1F2937"/>
                </a:solidFill>
                <a:latin typeface="Plus Jakarta Sans"/>
              </a:rPr>
              <a:t>Org Chart</a:t>
            </a:r>
          </a:p>
        </p:txBody>
      </p:sp>
      <p:sp>
        <p:nvSpPr>
          <p:cNvPr id="14" name="Oval 13"/>
          <p:cNvSpPr/>
          <p:nvPr/>
        </p:nvSpPr>
        <p:spPr>
          <a:xfrm>
            <a:off x="6126480" y="2560320"/>
            <a:ext cx="365760" cy="365760"/>
          </a:xfrm>
          <a:prstGeom prst="ellipse">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1F2937"/>
                </a:solidFill>
              </a:rPr>
              <a:t>6</a:t>
            </a:r>
          </a:p>
        </p:txBody>
      </p:sp>
      <p:sp>
        <p:nvSpPr>
          <p:cNvPr id="15" name="TextBox 14"/>
          <p:cNvSpPr txBox="1"/>
          <p:nvPr/>
        </p:nvSpPr>
        <p:spPr>
          <a:xfrm>
            <a:off x="6629400" y="2514600"/>
            <a:ext cx="4572000" cy="457200"/>
          </a:xfrm>
          <a:prstGeom prst="rect">
            <a:avLst/>
          </a:prstGeom>
          <a:noFill/>
        </p:spPr>
        <p:txBody>
          <a:bodyPr wrap="square">
            <a:spAutoFit/>
          </a:bodyPr>
          <a:lstStyle/>
          <a:p>
            <a:pPr algn="l"/>
            <a:r>
              <a:rPr sz="1400" b="0">
                <a:solidFill>
                  <a:srgbClr val="1F2937"/>
                </a:solidFill>
                <a:latin typeface="Plus Jakarta Sans"/>
              </a:rPr>
              <a:t>Operating Norms</a:t>
            </a:r>
          </a:p>
        </p:txBody>
      </p:sp>
      <p:sp>
        <p:nvSpPr>
          <p:cNvPr id="16" name="Oval 15"/>
          <p:cNvSpPr/>
          <p:nvPr/>
        </p:nvSpPr>
        <p:spPr>
          <a:xfrm>
            <a:off x="731520" y="3200400"/>
            <a:ext cx="365760" cy="365760"/>
          </a:xfrm>
          <a:prstGeom prst="ellipse">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1F2937"/>
                </a:solidFill>
              </a:rPr>
              <a:t>7</a:t>
            </a:r>
          </a:p>
        </p:txBody>
      </p:sp>
      <p:sp>
        <p:nvSpPr>
          <p:cNvPr id="17" name="TextBox 16"/>
          <p:cNvSpPr txBox="1"/>
          <p:nvPr/>
        </p:nvSpPr>
        <p:spPr>
          <a:xfrm>
            <a:off x="1234440" y="3154680"/>
            <a:ext cx="4572000" cy="457200"/>
          </a:xfrm>
          <a:prstGeom prst="rect">
            <a:avLst/>
          </a:prstGeom>
          <a:noFill/>
        </p:spPr>
        <p:txBody>
          <a:bodyPr wrap="square">
            <a:spAutoFit/>
          </a:bodyPr>
          <a:lstStyle/>
          <a:p>
            <a:pPr algn="l"/>
            <a:r>
              <a:rPr sz="1400" b="0">
                <a:solidFill>
                  <a:srgbClr val="1F2937"/>
                </a:solidFill>
                <a:latin typeface="Plus Jakarta Sans"/>
              </a:rPr>
              <a:t>How We Work</a:t>
            </a:r>
          </a:p>
        </p:txBody>
      </p:sp>
      <p:sp>
        <p:nvSpPr>
          <p:cNvPr id="18" name="Oval 17"/>
          <p:cNvSpPr/>
          <p:nvPr/>
        </p:nvSpPr>
        <p:spPr>
          <a:xfrm>
            <a:off x="6126480" y="3200400"/>
            <a:ext cx="365760" cy="365760"/>
          </a:xfrm>
          <a:prstGeom prst="ellipse">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1F2937"/>
                </a:solidFill>
              </a:rPr>
              <a:t>8</a:t>
            </a:r>
          </a:p>
        </p:txBody>
      </p:sp>
      <p:sp>
        <p:nvSpPr>
          <p:cNvPr id="19" name="TextBox 18"/>
          <p:cNvSpPr txBox="1"/>
          <p:nvPr/>
        </p:nvSpPr>
        <p:spPr>
          <a:xfrm>
            <a:off x="6629400" y="3154680"/>
            <a:ext cx="4572000" cy="457200"/>
          </a:xfrm>
          <a:prstGeom prst="rect">
            <a:avLst/>
          </a:prstGeom>
          <a:noFill/>
        </p:spPr>
        <p:txBody>
          <a:bodyPr wrap="square">
            <a:spAutoFit/>
          </a:bodyPr>
          <a:lstStyle/>
          <a:p>
            <a:pPr algn="l"/>
            <a:r>
              <a:rPr sz="1400" b="0">
                <a:solidFill>
                  <a:srgbClr val="1F2937"/>
                </a:solidFill>
                <a:latin typeface="Plus Jakarta Sans"/>
              </a:rPr>
              <a:t>Our Customers</a:t>
            </a:r>
          </a:p>
        </p:txBody>
      </p:sp>
      <p:sp>
        <p:nvSpPr>
          <p:cNvPr id="20" name="Oval 19"/>
          <p:cNvSpPr/>
          <p:nvPr/>
        </p:nvSpPr>
        <p:spPr>
          <a:xfrm>
            <a:off x="731520" y="3840480"/>
            <a:ext cx="365760" cy="365760"/>
          </a:xfrm>
          <a:prstGeom prst="ellipse">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1F2937"/>
                </a:solidFill>
              </a:rPr>
              <a:t>9</a:t>
            </a:r>
          </a:p>
        </p:txBody>
      </p:sp>
      <p:sp>
        <p:nvSpPr>
          <p:cNvPr id="21" name="TextBox 20"/>
          <p:cNvSpPr txBox="1"/>
          <p:nvPr/>
        </p:nvSpPr>
        <p:spPr>
          <a:xfrm>
            <a:off x="1234440" y="3794760"/>
            <a:ext cx="4572000" cy="457200"/>
          </a:xfrm>
          <a:prstGeom prst="rect">
            <a:avLst/>
          </a:prstGeom>
          <a:noFill/>
        </p:spPr>
        <p:txBody>
          <a:bodyPr wrap="square">
            <a:spAutoFit/>
          </a:bodyPr>
          <a:lstStyle/>
          <a:p>
            <a:pPr algn="l"/>
            <a:r>
              <a:rPr sz="1400" b="0">
                <a:solidFill>
                  <a:srgbClr val="1F2937"/>
                </a:solidFill>
                <a:latin typeface="Plus Jakarta Sans"/>
              </a:rPr>
              <a:t>Where We're Going</a:t>
            </a:r>
          </a:p>
        </p:txBody>
      </p:sp>
      <p:sp>
        <p:nvSpPr>
          <p:cNvPr id="22" name="Oval 21"/>
          <p:cNvSpPr/>
          <p:nvPr/>
        </p:nvSpPr>
        <p:spPr>
          <a:xfrm>
            <a:off x="6126480" y="3840480"/>
            <a:ext cx="365760" cy="365760"/>
          </a:xfrm>
          <a:prstGeom prst="ellipse">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1F2937"/>
                </a:solidFill>
              </a:rPr>
              <a:t>10</a:t>
            </a:r>
          </a:p>
        </p:txBody>
      </p:sp>
      <p:sp>
        <p:nvSpPr>
          <p:cNvPr id="23" name="TextBox 22"/>
          <p:cNvSpPr txBox="1"/>
          <p:nvPr/>
        </p:nvSpPr>
        <p:spPr>
          <a:xfrm>
            <a:off x="6629400" y="3794760"/>
            <a:ext cx="4572000" cy="457200"/>
          </a:xfrm>
          <a:prstGeom prst="rect">
            <a:avLst/>
          </a:prstGeom>
          <a:noFill/>
        </p:spPr>
        <p:txBody>
          <a:bodyPr wrap="square">
            <a:spAutoFit/>
          </a:bodyPr>
          <a:lstStyle/>
          <a:p>
            <a:pPr algn="l"/>
            <a:r>
              <a:rPr sz="1400" b="0">
                <a:solidFill>
                  <a:srgbClr val="1F2937"/>
                </a:solidFill>
                <a:latin typeface="Plus Jakarta Sans"/>
              </a:rPr>
              <a:t>How to Reach Us</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7E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FB923C"/>
                </a:solidFill>
                <a:latin typeface="Plus Jakarta Sans"/>
              </a:rPr>
              <a:t>01 / 10</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Cover &amp; Welcome</a:t>
            </a:r>
          </a:p>
        </p:txBody>
      </p:sp>
      <p:sp>
        <p:nvSpPr>
          <p:cNvPr id="6" name="Rounded Rectangle 5"/>
          <p:cNvSpPr/>
          <p:nvPr/>
        </p:nvSpPr>
        <p:spPr>
          <a:xfrm>
            <a:off x="731520" y="2286000"/>
            <a:ext cx="10424160" cy="3931920"/>
          </a:xfrm>
          <a:prstGeom prst="roundRect">
            <a:avLst/>
          </a:prstGeom>
          <a:solidFill>
            <a:srgbClr val="FFFFFF"/>
          </a:solidFill>
          <a:ln w="15875">
            <a:solidFill>
              <a:srgbClr val="F9731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cover &amp; welcome content.</a:t>
            </a:r>
          </a:p>
          <a:p>
            <a:r>
              <a:rPr sz="1200">
                <a:solidFill>
                  <a:srgbClr val="F97316"/>
                </a:solidFill>
              </a:rPr>
              <a:t>Themed for: Team Introduction · Minimalist style · Sunset Coral · Consumer Brand</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FB923C"/>
                </a:solidFill>
                <a:latin typeface="Plus Jakarta Sans"/>
              </a:rPr>
              <a:t>02 / 10</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Mission</a:t>
            </a:r>
          </a:p>
        </p:txBody>
      </p:sp>
      <p:sp>
        <p:nvSpPr>
          <p:cNvPr id="6" name="Rounded Rectangle 5"/>
          <p:cNvSpPr/>
          <p:nvPr/>
        </p:nvSpPr>
        <p:spPr>
          <a:xfrm>
            <a:off x="731520" y="2286000"/>
            <a:ext cx="10424160" cy="3931920"/>
          </a:xfrm>
          <a:prstGeom prst="roundRect">
            <a:avLst/>
          </a:prstGeom>
          <a:solidFill>
            <a:srgbClr val="FFF7ED"/>
          </a:solidFill>
          <a:ln w="15875">
            <a:solidFill>
              <a:srgbClr val="F9731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mission content.</a:t>
            </a:r>
          </a:p>
          <a:p>
            <a:r>
              <a:rPr sz="1200">
                <a:solidFill>
                  <a:srgbClr val="F97316"/>
                </a:solidFill>
              </a:rPr>
              <a:t>Themed for: Team Introduction · Minimalist style · Sunset Coral · Consumer Brand</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7E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FB923C"/>
                </a:solidFill>
                <a:latin typeface="Plus Jakarta Sans"/>
              </a:rPr>
              <a:t>03 / 10</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Our Team</a:t>
            </a:r>
          </a:p>
        </p:txBody>
      </p:sp>
      <p:sp>
        <p:nvSpPr>
          <p:cNvPr id="6" name="Rounded Rectangle 5"/>
          <p:cNvSpPr/>
          <p:nvPr/>
        </p:nvSpPr>
        <p:spPr>
          <a:xfrm>
            <a:off x="731520" y="2286000"/>
            <a:ext cx="10424160" cy="3931920"/>
          </a:xfrm>
          <a:prstGeom prst="roundRect">
            <a:avLst/>
          </a:prstGeom>
          <a:solidFill>
            <a:srgbClr val="FFFFFF"/>
          </a:solidFill>
          <a:ln w="15875">
            <a:solidFill>
              <a:srgbClr val="F9731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our team content.</a:t>
            </a:r>
          </a:p>
          <a:p>
            <a:r>
              <a:rPr sz="1200">
                <a:solidFill>
                  <a:srgbClr val="F97316"/>
                </a:solidFill>
              </a:rPr>
              <a:t>Themed for: Team Introduction · Minimalist style · Sunset Coral · Consumer Brand</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FB923C"/>
                </a:solidFill>
                <a:latin typeface="Plus Jakarta Sans"/>
              </a:rPr>
              <a:t>04 / 10</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Founders &amp; Leadership</a:t>
            </a:r>
          </a:p>
        </p:txBody>
      </p:sp>
      <p:sp>
        <p:nvSpPr>
          <p:cNvPr id="6" name="Rounded Rectangle 5"/>
          <p:cNvSpPr/>
          <p:nvPr/>
        </p:nvSpPr>
        <p:spPr>
          <a:xfrm>
            <a:off x="731520" y="2286000"/>
            <a:ext cx="10424160" cy="3931920"/>
          </a:xfrm>
          <a:prstGeom prst="roundRect">
            <a:avLst/>
          </a:prstGeom>
          <a:solidFill>
            <a:srgbClr val="FFF7ED"/>
          </a:solidFill>
          <a:ln w="15875">
            <a:solidFill>
              <a:srgbClr val="F9731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founders &amp; leadership content.</a:t>
            </a:r>
          </a:p>
          <a:p>
            <a:r>
              <a:rPr sz="1200">
                <a:solidFill>
                  <a:srgbClr val="F97316"/>
                </a:solidFill>
              </a:rPr>
              <a:t>Themed for: Team Introduction · Minimalist style · Sunset Coral · Consumer Brand</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7E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FB923C"/>
                </a:solidFill>
                <a:latin typeface="Plus Jakarta Sans"/>
              </a:rPr>
              <a:t>05 / 10</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Org Chart</a:t>
            </a:r>
          </a:p>
        </p:txBody>
      </p:sp>
      <p:sp>
        <p:nvSpPr>
          <p:cNvPr id="6" name="Rounded Rectangle 5"/>
          <p:cNvSpPr/>
          <p:nvPr/>
        </p:nvSpPr>
        <p:spPr>
          <a:xfrm>
            <a:off x="731520" y="2286000"/>
            <a:ext cx="10424160" cy="3931920"/>
          </a:xfrm>
          <a:prstGeom prst="roundRect">
            <a:avLst/>
          </a:prstGeom>
          <a:solidFill>
            <a:srgbClr val="FFFFFF"/>
          </a:solidFill>
          <a:ln w="15875">
            <a:solidFill>
              <a:srgbClr val="F9731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org chart content.</a:t>
            </a:r>
          </a:p>
          <a:p>
            <a:r>
              <a:rPr sz="1200">
                <a:solidFill>
                  <a:srgbClr val="F97316"/>
                </a:solidFill>
              </a:rPr>
              <a:t>Themed for: Team Introduction · Minimalist style · Sunset Coral · Consumer Brand</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FB923C"/>
                </a:solidFill>
                <a:latin typeface="Plus Jakarta Sans"/>
              </a:rPr>
              <a:t>06 / 10</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Operating Norms</a:t>
            </a:r>
          </a:p>
        </p:txBody>
      </p:sp>
      <p:sp>
        <p:nvSpPr>
          <p:cNvPr id="6" name="Rounded Rectangle 5"/>
          <p:cNvSpPr/>
          <p:nvPr/>
        </p:nvSpPr>
        <p:spPr>
          <a:xfrm>
            <a:off x="731520" y="2286000"/>
            <a:ext cx="10424160" cy="3931920"/>
          </a:xfrm>
          <a:prstGeom prst="roundRect">
            <a:avLst/>
          </a:prstGeom>
          <a:solidFill>
            <a:srgbClr val="FFF7ED"/>
          </a:solidFill>
          <a:ln w="15875">
            <a:solidFill>
              <a:srgbClr val="F9731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operating norms content.</a:t>
            </a:r>
          </a:p>
          <a:p>
            <a:r>
              <a:rPr sz="1200">
                <a:solidFill>
                  <a:srgbClr val="F97316"/>
                </a:solidFill>
              </a:rPr>
              <a:t>Themed for: Team Introduction · Minimalist style · Sunset Coral · Consumer Brand</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7E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FB923C"/>
                </a:solidFill>
                <a:latin typeface="Plus Jakarta Sans"/>
              </a:rPr>
              <a:t>07 / 10</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How We Work</a:t>
            </a:r>
          </a:p>
        </p:txBody>
      </p:sp>
      <p:sp>
        <p:nvSpPr>
          <p:cNvPr id="6" name="Rounded Rectangle 5"/>
          <p:cNvSpPr/>
          <p:nvPr/>
        </p:nvSpPr>
        <p:spPr>
          <a:xfrm>
            <a:off x="731520" y="2286000"/>
            <a:ext cx="10424160" cy="3931920"/>
          </a:xfrm>
          <a:prstGeom prst="roundRect">
            <a:avLst/>
          </a:prstGeom>
          <a:solidFill>
            <a:srgbClr val="FFFFFF"/>
          </a:solidFill>
          <a:ln w="15875">
            <a:solidFill>
              <a:srgbClr val="F9731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how we work content.</a:t>
            </a:r>
          </a:p>
          <a:p>
            <a:r>
              <a:rPr sz="1200">
                <a:solidFill>
                  <a:srgbClr val="F97316"/>
                </a:solidFill>
              </a:rPr>
              <a:t>Themed for: Team Introduction · Minimalist style · Sunset Coral · Consumer Brand</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